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308" r:id="rId7"/>
    <p:sldId id="292" r:id="rId8"/>
    <p:sldId id="298" r:id="rId9"/>
    <p:sldId id="300" r:id="rId10"/>
    <p:sldId id="301" r:id="rId11"/>
    <p:sldId id="302" r:id="rId12"/>
    <p:sldId id="305" r:id="rId13"/>
    <p:sldId id="306" r:id="rId14"/>
    <p:sldId id="286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86" autoAdjust="0"/>
  </p:normalViewPr>
  <p:slideViewPr>
    <p:cSldViewPr snapToGrid="0">
      <p:cViewPr varScale="1">
        <p:scale>
          <a:sx n="95" d="100"/>
          <a:sy n="95" d="100"/>
        </p:scale>
        <p:origin x="11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Calibri"/>
              </a:defRPr>
            </a:pPr>
            <a:r>
              <a:rPr lang="en-US" sz="1400" b="0" i="0" u="none" strike="noStrike">
                <a:solidFill>
                  <a:srgbClr val="595959"/>
                </a:solidFill>
                <a:latin typeface="Calibri"/>
              </a:rPr>
              <a:t>Transaction Latency</a:t>
            </a:r>
          </a:p>
        </c:rich>
      </c:tx>
      <c:layout>
        <c:manualLayout>
          <c:xMode val="edge"/>
          <c:yMode val="edge"/>
          <c:x val="0.41486400000000001"/>
          <c:y val="0"/>
          <c:w val="0.17027200000000001"/>
          <c:h val="0.11806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3149500000000006E-2"/>
          <c:y val="0.11806"/>
          <c:w val="0.92185099999999998"/>
          <c:h val="0.796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Latency (usec)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p99</c:v>
                </c:pt>
                <c:pt idx="3">
                  <c:v>p99.9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360</c:v>
                </c:pt>
                <c:pt idx="1">
                  <c:v>470</c:v>
                </c:pt>
                <c:pt idx="2">
                  <c:v>550</c:v>
                </c:pt>
                <c:pt idx="3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E-46F5-93B7-5F06E85D6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12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200" b="0" i="0" u="none" strike="noStrike">
                    <a:solidFill>
                      <a:srgbClr val="595959"/>
                    </a:solidFill>
                    <a:latin typeface="Calibri"/>
                  </a:rPr>
                  <a:t>Latncy (usec)</a:t>
                </a:r>
              </a:p>
            </c:rich>
          </c:tx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global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we have support for multiple TSO instances to achieve scalability. Clients can use timestamps from any TSO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CPO manages the service components and performs discovery, monitoring, load-balancing, etc. Instances use </a:t>
            </a:r>
            <a:r>
              <a:rPr lang="en-US" dirty="0" err="1"/>
              <a:t>paxos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Persistence uses </a:t>
            </a:r>
            <a:r>
              <a:rPr lang="en-US" dirty="0" err="1"/>
              <a:t>paxos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3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would like to talk about another central idea – maintaining immutable history</a:t>
            </a:r>
          </a:p>
          <a:p>
            <a:r>
              <a:rPr lang="en-US" dirty="0"/>
              <a:t>To achieve this, reads allowed on committed, writes not allowed on observed, WI conflict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3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the parts of a transaction: begin, reads, writes,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revisit the network costs comparison, here is what we’ve achieved with </a:t>
            </a:r>
            <a:r>
              <a:rPr lang="en-US" dirty="0" err="1"/>
              <a:t>Chogori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5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716757"/>
            <a:ext cx="3172967" cy="118038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34112"/>
            <a:ext cx="7432729" cy="120358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9988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16757"/>
            <a:ext cx="3172967" cy="11803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34112"/>
            <a:ext cx="7432729" cy="120358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9988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476971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L 形 6"/>
          <p:cNvSpPr/>
          <p:nvPr/>
        </p:nvSpPr>
        <p:spPr>
          <a:xfrm rot="5400000">
            <a:off x="5810958" y="263194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8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 3" descr="图片 3"/>
          <p:cNvPicPr>
            <a:picLocks noChangeAspect="1"/>
          </p:cNvPicPr>
          <p:nvPr/>
        </p:nvPicPr>
        <p:blipFill>
          <a:blip r:embed="rId2"/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087766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4909754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L 形 6"/>
          <p:cNvSpPr/>
          <p:nvPr/>
        </p:nvSpPr>
        <p:spPr>
          <a:xfrm rot="5400000">
            <a:off x="6008666" y="2381836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6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片 3" descr="图片 3"/>
          <p:cNvPicPr>
            <a:picLocks noChangeAspect="1"/>
          </p:cNvPicPr>
          <p:nvPr/>
        </p:nvPicPr>
        <p:blipFill>
          <a:blip r:embed="rId2"/>
          <a:srcRect t="13824" r="2033" b="5607"/>
          <a:stretch>
            <a:fillRect/>
          </a:stretch>
        </p:blipFill>
        <p:spPr>
          <a:xfrm>
            <a:off x="0" y="-36206"/>
            <a:ext cx="12196765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9" name="L 形 6"/>
          <p:cNvSpPr/>
          <p:nvPr/>
        </p:nvSpPr>
        <p:spPr>
          <a:xfrm rot="5400000">
            <a:off x="7853942" y="1726993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53;p10" descr="Google Shape;53;p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54;p10"/>
          <p:cNvSpPr/>
          <p:nvPr/>
        </p:nvSpPr>
        <p:spPr>
          <a:xfrm>
            <a:off x="2055" y="-8837"/>
            <a:ext cx="12192001" cy="6858001"/>
          </a:xfrm>
          <a:prstGeom prst="rect">
            <a:avLst/>
          </a:prstGeom>
          <a:solidFill>
            <a:srgbClr val="FFFFFF">
              <a:alpha val="2862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5486" y="6406963"/>
            <a:ext cx="153963" cy="13554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1" name="Google Shape;56;p10"/>
          <p:cNvSpPr txBox="1"/>
          <p:nvPr/>
        </p:nvSpPr>
        <p:spPr>
          <a:xfrm>
            <a:off x="672809" y="1332617"/>
            <a:ext cx="10875129" cy="62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32" tIns="60932" rIns="60932" bIns="60932">
            <a:spAutoFit/>
          </a:bodyPr>
          <a:lstStyle>
            <a:lvl1pPr>
              <a:lnSpc>
                <a:spcPct val="90000"/>
              </a:lnSpc>
              <a:defRPr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br/>
            <a:endParaRPr/>
          </a:p>
        </p:txBody>
      </p:sp>
      <p:sp>
        <p:nvSpPr>
          <p:cNvPr id="2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538" y="514557"/>
            <a:ext cx="10736446" cy="607809"/>
          </a:xfrm>
          <a:prstGeom prst="rect">
            <a:avLst/>
          </a:prstGeom>
        </p:spPr>
        <p:txBody>
          <a:bodyPr lIns="0" tIns="0" rIns="0" bIns="0"/>
          <a:lstStyle>
            <a:lvl1pPr marL="457189" indent="-457189" defTabSz="1219169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indent="152395" defTabSz="1219169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57189" indent="761980" defTabSz="1219169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189" indent="1371566" defTabSz="1219169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189" indent="1981150" defTabSz="1219169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Google Shape;58;p10"/>
          <p:cNvSpPr txBox="1">
            <a:spLocks noGrp="1"/>
          </p:cNvSpPr>
          <p:nvPr>
            <p:ph type="body" idx="13"/>
          </p:nvPr>
        </p:nvSpPr>
        <p:spPr>
          <a:xfrm>
            <a:off x="736619" y="1525770"/>
            <a:ext cx="10729367" cy="4278687"/>
          </a:xfrm>
          <a:prstGeom prst="rect">
            <a:avLst/>
          </a:prstGeom>
        </p:spPr>
        <p:txBody>
          <a:bodyPr lIns="0" tIns="0" rIns="0" bIns="0"/>
          <a:lstStyle/>
          <a:p>
            <a:pPr marL="304792" indent="0" defTabSz="1219169">
              <a:lnSpc>
                <a:spcPct val="85714"/>
              </a:lnSpc>
              <a:spcBef>
                <a:spcPts val="1300"/>
              </a:spcBef>
              <a:buSzTx/>
              <a:buFontTx/>
              <a:buNone/>
              <a:defRPr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27209"/>
            <a:ext cx="7432729" cy="1203582"/>
          </a:xfrm>
          <a:prstGeom prst="rect">
            <a:avLst/>
          </a:prstGeom>
        </p:spPr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3084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5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WHITE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27209"/>
            <a:ext cx="7432729" cy="120358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3084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7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716757"/>
            <a:ext cx="3172967" cy="118038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34112"/>
            <a:ext cx="7432729" cy="120358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9988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9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16757"/>
            <a:ext cx="3172967" cy="118038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34112"/>
            <a:ext cx="7432729" cy="120358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9988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2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3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6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476971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6" name="L 形 6"/>
          <p:cNvSpPr/>
          <p:nvPr/>
        </p:nvSpPr>
        <p:spPr>
          <a:xfrm rot="5400000">
            <a:off x="5810958" y="263194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图片 3" descr="图片 3"/>
          <p:cNvPicPr>
            <a:picLocks noChangeAspect="1"/>
          </p:cNvPicPr>
          <p:nvPr/>
        </p:nvPicPr>
        <p:blipFill>
          <a:blip r:embed="rId2"/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itle Text"/>
          <p:cNvSpPr txBox="1">
            <a:spLocks noGrp="1"/>
          </p:cNvSpPr>
          <p:nvPr>
            <p:ph type="title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9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087766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4909754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2" name="L 形 6"/>
          <p:cNvSpPr/>
          <p:nvPr/>
        </p:nvSpPr>
        <p:spPr>
          <a:xfrm rot="5400000">
            <a:off x="6008666" y="2381836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5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图片 3" descr="图片 3"/>
          <p:cNvPicPr>
            <a:picLocks noChangeAspect="1"/>
          </p:cNvPicPr>
          <p:nvPr/>
        </p:nvPicPr>
        <p:blipFill>
          <a:blip r:embed="rId2"/>
          <a:srcRect t="13824" r="2033" b="5607"/>
          <a:stretch>
            <a:fillRect/>
          </a:stretch>
        </p:blipFill>
        <p:spPr>
          <a:xfrm>
            <a:off x="0" y="-36206"/>
            <a:ext cx="12196765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1" y="531862"/>
            <a:ext cx="6629401" cy="120358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1" y="1887739"/>
            <a:ext cx="6629401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8" name="L 形 6"/>
          <p:cNvSpPr/>
          <p:nvPr/>
        </p:nvSpPr>
        <p:spPr>
          <a:xfrm rot="5400000">
            <a:off x="7853942" y="1726993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3" cy="962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Footer Placeholder 4"/>
          <p:cNvSpPr txBox="1"/>
          <p:nvPr/>
        </p:nvSpPr>
        <p:spPr>
          <a:xfrm>
            <a:off x="984831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Futurewei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4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1" y="2827209"/>
            <a:ext cx="7432729" cy="1203582"/>
          </a:xfrm>
          <a:prstGeom prst="rect">
            <a:avLst/>
          </a:prstGeom>
        </p:spPr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1" y="4183084"/>
            <a:ext cx="7432729" cy="12035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2" name="Footer Placeholder 4"/>
          <p:cNvSpPr txBox="1"/>
          <p:nvPr/>
        </p:nvSpPr>
        <p:spPr>
          <a:xfrm>
            <a:off x="1323017" y="6386557"/>
            <a:ext cx="402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000"/>
            </a:lvl1pPr>
          </a:lstStyle>
          <a:p>
            <a:r>
              <a:t>FUTUREWEI INTERNAL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912772" y="1154489"/>
            <a:ext cx="9990716" cy="778875"/>
          </a:xfrm>
          <a:prstGeom prst="rect">
            <a:avLst/>
          </a:prstGeom>
        </p:spPr>
        <p:txBody>
          <a:bodyPr/>
          <a:lstStyle>
            <a:lvl1pPr defTabSz="1082870">
              <a:lnSpc>
                <a:spcPct val="100000"/>
              </a:lnSpc>
              <a:defRPr sz="3100">
                <a:solidFill>
                  <a:srgbClr val="595959"/>
                </a:solidFill>
              </a:defRPr>
            </a:lvl1pPr>
          </a:lstStyle>
          <a:p>
            <a:r>
              <a:t>幻灯片标题</a:t>
            </a:r>
          </a:p>
        </p:txBody>
      </p:sp>
      <p:sp>
        <p:nvSpPr>
          <p:cNvPr id="44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912772" y="2133157"/>
            <a:ext cx="9990716" cy="4096643"/>
          </a:xfrm>
          <a:prstGeom prst="rect">
            <a:avLst/>
          </a:prstGeom>
        </p:spPr>
        <p:txBody>
          <a:bodyPr/>
          <a:lstStyle>
            <a:lvl1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1pPr>
            <a:lvl2pPr marL="0" indent="541435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2pPr>
            <a:lvl3pPr marL="0" indent="108287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3pPr>
            <a:lvl4pPr marL="0" indent="1624303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4pPr>
            <a:lvl5pPr marL="0" indent="2165738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5pPr>
          </a:lstStyle>
          <a:p>
            <a:r>
              <a:t>本区域常规黑体24-32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ti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" name="Rounded Rectangle 7"/>
          <p:cNvGrpSpPr/>
          <p:nvPr/>
        </p:nvGrpSpPr>
        <p:grpSpPr>
          <a:xfrm>
            <a:off x="637674" y="6360697"/>
            <a:ext cx="10395286" cy="388428"/>
            <a:chOff x="0" y="0"/>
            <a:chExt cx="10395284" cy="388426"/>
          </a:xfrm>
        </p:grpSpPr>
        <p:sp>
          <p:nvSpPr>
            <p:cNvPr id="5" name="Rounded Rectangle"/>
            <p:cNvSpPr/>
            <p:nvPr/>
          </p:nvSpPr>
          <p:spPr>
            <a:xfrm>
              <a:off x="0" y="0"/>
              <a:ext cx="10395285" cy="38842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2060"/>
                </a:gs>
                <a:gs pos="50000">
                  <a:srgbClr val="2E75B6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Chogori Distributed Transactional Platform, SIGMOD 2020"/>
            <p:cNvSpPr txBox="1"/>
            <p:nvPr/>
          </p:nvSpPr>
          <p:spPr>
            <a:xfrm>
              <a:off x="64680" y="27669"/>
              <a:ext cx="10265924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Chogori Distributed Transactional Platform</a:t>
              </a:r>
              <a:r>
                <a:rPr b="0"/>
                <a:t>, SIGMOD 2020 </a:t>
              </a:r>
            </a:p>
          </p:txBody>
        </p:sp>
      </p:grpSp>
      <p:pic>
        <p:nvPicPr>
          <p:cNvPr id="8" name="Picture 9" descr="Picture 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8200" y="6402070"/>
            <a:ext cx="1576472" cy="343978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turewei-cloud/chogori-platform" TargetMode="External"/><Relationship Id="rId2" Type="http://schemas.openxmlformats.org/officeDocument/2006/relationships/hyperlink" Target="https://groups.google.com/forum/#!forum/chogori-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ustin.funston@futurewei.com" TargetMode="External"/><Relationship Id="rId5" Type="http://schemas.openxmlformats.org/officeDocument/2006/relationships/hyperlink" Target="mailto:ivan.avramov@futurewei.com" TargetMode="External"/><Relationship Id="rId4" Type="http://schemas.openxmlformats.org/officeDocument/2006/relationships/hyperlink" Target="mailto:jerry.feng@futurewei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epsen.io/consistenc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2"/>
          <a:srcRect l="5143" t="9091" r="30221"/>
          <a:stretch>
            <a:fillRect/>
          </a:stretch>
        </p:blipFill>
        <p:spPr>
          <a:xfrm>
            <a:off x="3597497" y="-5833"/>
            <a:ext cx="8594502" cy="686383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ctangle 19"/>
          <p:cNvSpPr/>
          <p:nvPr/>
        </p:nvSpPr>
        <p:spPr>
          <a:xfrm>
            <a:off x="0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4000"/>
                </a:srgbClr>
              </a:gs>
              <a:gs pos="58000">
                <a:srgbClr val="000000"/>
              </a:gs>
              <a:gs pos="100000">
                <a:srgbClr val="000000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Title 11"/>
          <p:cNvSpPr txBox="1">
            <a:spLocks noGrp="1"/>
          </p:cNvSpPr>
          <p:nvPr>
            <p:ph type="title"/>
          </p:nvPr>
        </p:nvSpPr>
        <p:spPr>
          <a:xfrm>
            <a:off x="477980" y="1122362"/>
            <a:ext cx="4023361" cy="3204136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DFV-Chogori Project</a:t>
            </a:r>
            <a:br/>
            <a:r>
              <a:rPr sz="1400"/>
              <a:t>A memory centric distributed transactional platform</a:t>
            </a:r>
          </a:p>
        </p:txBody>
      </p:sp>
      <p:sp>
        <p:nvSpPr>
          <p:cNvPr id="455" name="Subtitle 12"/>
          <p:cNvSpPr txBox="1">
            <a:spLocks noGrp="1"/>
          </p:cNvSpPr>
          <p:nvPr>
            <p:ph type="body" sz="quarter" idx="1"/>
          </p:nvPr>
        </p:nvSpPr>
        <p:spPr>
          <a:xfrm>
            <a:off x="477979" y="4872921"/>
            <a:ext cx="4023361" cy="12081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r>
              <a:rPr dirty="0"/>
              <a:t>Seattle Cloud Lab/Cloud Storage Team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r>
              <a:rPr dirty="0"/>
              <a:t>08/</a:t>
            </a:r>
            <a:r>
              <a:rPr lang="en-US" dirty="0"/>
              <a:t>26</a:t>
            </a:r>
            <a:r>
              <a:rPr dirty="0"/>
              <a:t>/2020</a:t>
            </a:r>
          </a:p>
        </p:txBody>
      </p:sp>
      <p:sp>
        <p:nvSpPr>
          <p:cNvPr id="456" name="Rectangle 21"/>
          <p:cNvSpPr/>
          <p:nvPr/>
        </p:nvSpPr>
        <p:spPr>
          <a:xfrm rot="5400000">
            <a:off x="759920" y="346790"/>
            <a:ext cx="146306" cy="704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Rectangle 23"/>
          <p:cNvSpPr/>
          <p:nvPr/>
        </p:nvSpPr>
        <p:spPr>
          <a:xfrm>
            <a:off x="481028" y="4546920"/>
            <a:ext cx="3977642" cy="182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9" y="461934"/>
            <a:ext cx="3586134" cy="140868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Box 4"/>
          <p:cNvSpPr txBox="1"/>
          <p:nvPr/>
        </p:nvSpPr>
        <p:spPr>
          <a:xfrm>
            <a:off x="1499672" y="1783259"/>
            <a:ext cx="298600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dirty="0"/>
              <a:t>Discussion </a:t>
            </a:r>
            <a:r>
              <a:rPr lang="en-US" dirty="0"/>
              <a:t>with SAP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76ECB34-D8A0-8847-B59C-D68D18EB608D}"/>
              </a:ext>
            </a:extLst>
          </p:cNvPr>
          <p:cNvCxnSpPr>
            <a:cxnSpLocks/>
          </p:cNvCxnSpPr>
          <p:nvPr/>
        </p:nvCxnSpPr>
        <p:spPr>
          <a:xfrm>
            <a:off x="65237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43C52E-314C-8348-9DE1-AC57BB3FF3DB}"/>
              </a:ext>
            </a:extLst>
          </p:cNvPr>
          <p:cNvCxnSpPr>
            <a:cxnSpLocks/>
          </p:cNvCxnSpPr>
          <p:nvPr/>
        </p:nvCxnSpPr>
        <p:spPr>
          <a:xfrm>
            <a:off x="1187116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F42B5CE-424B-4248-8957-ECD71EF3CF71}"/>
              </a:ext>
            </a:extLst>
          </p:cNvPr>
          <p:cNvCxnSpPr>
            <a:cxnSpLocks/>
          </p:cNvCxnSpPr>
          <p:nvPr/>
        </p:nvCxnSpPr>
        <p:spPr>
          <a:xfrm>
            <a:off x="1721853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DE1F66-068B-6A46-8A7E-AB4963A2C31D}"/>
              </a:ext>
            </a:extLst>
          </p:cNvPr>
          <p:cNvCxnSpPr>
            <a:cxnSpLocks/>
          </p:cNvCxnSpPr>
          <p:nvPr/>
        </p:nvCxnSpPr>
        <p:spPr>
          <a:xfrm>
            <a:off x="2256590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5FAB35F-AB1F-0844-AECE-C1072575B2B4}"/>
              </a:ext>
            </a:extLst>
          </p:cNvPr>
          <p:cNvCxnSpPr>
            <a:cxnSpLocks/>
          </p:cNvCxnSpPr>
          <p:nvPr/>
        </p:nvCxnSpPr>
        <p:spPr>
          <a:xfrm>
            <a:off x="2791327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C04F1D1-42AC-E94C-BC01-D66565C5534C}"/>
              </a:ext>
            </a:extLst>
          </p:cNvPr>
          <p:cNvCxnSpPr>
            <a:cxnSpLocks/>
          </p:cNvCxnSpPr>
          <p:nvPr/>
        </p:nvCxnSpPr>
        <p:spPr>
          <a:xfrm>
            <a:off x="3326064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6F1D3A4-4245-824B-9630-702361D55BB6}"/>
              </a:ext>
            </a:extLst>
          </p:cNvPr>
          <p:cNvCxnSpPr>
            <a:cxnSpLocks/>
          </p:cNvCxnSpPr>
          <p:nvPr/>
        </p:nvCxnSpPr>
        <p:spPr>
          <a:xfrm>
            <a:off x="3860801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9780E9-CF44-E746-A1C7-F0D59C1943ED}"/>
              </a:ext>
            </a:extLst>
          </p:cNvPr>
          <p:cNvCxnSpPr>
            <a:cxnSpLocks/>
          </p:cNvCxnSpPr>
          <p:nvPr/>
        </p:nvCxnSpPr>
        <p:spPr>
          <a:xfrm>
            <a:off x="4395538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E13DD27-AEC2-8B42-B400-61FEF502C26D}"/>
              </a:ext>
            </a:extLst>
          </p:cNvPr>
          <p:cNvCxnSpPr>
            <a:cxnSpLocks/>
          </p:cNvCxnSpPr>
          <p:nvPr/>
        </p:nvCxnSpPr>
        <p:spPr>
          <a:xfrm>
            <a:off x="4930275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C38CE04-7007-A14B-B955-A3F1D6B54782}"/>
              </a:ext>
            </a:extLst>
          </p:cNvPr>
          <p:cNvCxnSpPr>
            <a:cxnSpLocks/>
          </p:cNvCxnSpPr>
          <p:nvPr/>
        </p:nvCxnSpPr>
        <p:spPr>
          <a:xfrm>
            <a:off x="5465012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1D45528-F089-2647-99A3-71B87C000631}"/>
              </a:ext>
            </a:extLst>
          </p:cNvPr>
          <p:cNvCxnSpPr>
            <a:cxnSpLocks/>
          </p:cNvCxnSpPr>
          <p:nvPr/>
        </p:nvCxnSpPr>
        <p:spPr>
          <a:xfrm>
            <a:off x="599974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3A51D3C-2F67-324B-AC52-7383150DC5B0}"/>
              </a:ext>
            </a:extLst>
          </p:cNvPr>
          <p:cNvCxnSpPr>
            <a:cxnSpLocks/>
          </p:cNvCxnSpPr>
          <p:nvPr/>
        </p:nvCxnSpPr>
        <p:spPr>
          <a:xfrm>
            <a:off x="6534486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325AC0-9F35-FE47-8724-6557897E1DBB}"/>
              </a:ext>
            </a:extLst>
          </p:cNvPr>
          <p:cNvCxnSpPr>
            <a:cxnSpLocks/>
          </p:cNvCxnSpPr>
          <p:nvPr/>
        </p:nvCxnSpPr>
        <p:spPr>
          <a:xfrm>
            <a:off x="7069223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4C2244-536C-444D-8FE1-5ABB222FA8C9}"/>
              </a:ext>
            </a:extLst>
          </p:cNvPr>
          <p:cNvCxnSpPr>
            <a:cxnSpLocks/>
          </p:cNvCxnSpPr>
          <p:nvPr/>
        </p:nvCxnSpPr>
        <p:spPr>
          <a:xfrm>
            <a:off x="7603960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7BAD52B-AC85-C942-BE7E-EF9BFB71320E}"/>
              </a:ext>
            </a:extLst>
          </p:cNvPr>
          <p:cNvCxnSpPr>
            <a:cxnSpLocks/>
          </p:cNvCxnSpPr>
          <p:nvPr/>
        </p:nvCxnSpPr>
        <p:spPr>
          <a:xfrm>
            <a:off x="8138697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559F235-91EF-4549-A22B-C8FCB6ED98C0}"/>
              </a:ext>
            </a:extLst>
          </p:cNvPr>
          <p:cNvCxnSpPr>
            <a:cxnSpLocks/>
          </p:cNvCxnSpPr>
          <p:nvPr/>
        </p:nvCxnSpPr>
        <p:spPr>
          <a:xfrm>
            <a:off x="8673434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0C94301-BB5E-5B4C-B307-7BE2EABA5F97}"/>
              </a:ext>
            </a:extLst>
          </p:cNvPr>
          <p:cNvCxnSpPr>
            <a:cxnSpLocks/>
          </p:cNvCxnSpPr>
          <p:nvPr/>
        </p:nvCxnSpPr>
        <p:spPr>
          <a:xfrm>
            <a:off x="9208171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9FF869B-244F-BC45-9A53-AEFAB0519670}"/>
              </a:ext>
            </a:extLst>
          </p:cNvPr>
          <p:cNvCxnSpPr>
            <a:cxnSpLocks/>
          </p:cNvCxnSpPr>
          <p:nvPr/>
        </p:nvCxnSpPr>
        <p:spPr>
          <a:xfrm>
            <a:off x="9742908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50E9DEC-DDD8-5146-A16B-8E6DCFC47DED}"/>
              </a:ext>
            </a:extLst>
          </p:cNvPr>
          <p:cNvCxnSpPr>
            <a:cxnSpLocks/>
          </p:cNvCxnSpPr>
          <p:nvPr/>
        </p:nvCxnSpPr>
        <p:spPr>
          <a:xfrm>
            <a:off x="10277645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B490389-35DF-E540-BA23-42ACF8B4E796}"/>
              </a:ext>
            </a:extLst>
          </p:cNvPr>
          <p:cNvCxnSpPr>
            <a:cxnSpLocks/>
          </p:cNvCxnSpPr>
          <p:nvPr/>
        </p:nvCxnSpPr>
        <p:spPr>
          <a:xfrm>
            <a:off x="10812379" y="4749604"/>
            <a:ext cx="0" cy="6792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9" y="-118088"/>
            <a:ext cx="10515600" cy="1325563"/>
          </a:xfrm>
        </p:spPr>
        <p:txBody>
          <a:bodyPr/>
          <a:lstStyle/>
          <a:p>
            <a:r>
              <a:rPr lang="en-US" dirty="0"/>
              <a:t>Maintaining immutable history with MVCC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A8EC88-8EA9-E242-A2F9-329F23E5EC8A}"/>
              </a:ext>
            </a:extLst>
          </p:cNvPr>
          <p:cNvSpPr/>
          <p:nvPr/>
        </p:nvSpPr>
        <p:spPr>
          <a:xfrm>
            <a:off x="296779" y="4969042"/>
            <a:ext cx="11365832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24D04-CB86-5345-944A-1A54839D0A88}"/>
              </a:ext>
            </a:extLst>
          </p:cNvPr>
          <p:cNvSpPr txBox="1"/>
          <p:nvPr/>
        </p:nvSpPr>
        <p:spPr>
          <a:xfrm>
            <a:off x="4848726" y="5468728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history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6C7AE4-671E-8E43-AA58-85FA66985AF1}"/>
              </a:ext>
            </a:extLst>
          </p:cNvPr>
          <p:cNvSpPr/>
          <p:nvPr/>
        </p:nvSpPr>
        <p:spPr>
          <a:xfrm>
            <a:off x="967875" y="4967951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466B8684-39FD-1D4B-A3CD-530400DFBB7D}"/>
              </a:ext>
            </a:extLst>
          </p:cNvPr>
          <p:cNvSpPr/>
          <p:nvPr/>
        </p:nvSpPr>
        <p:spPr>
          <a:xfrm>
            <a:off x="1030170" y="5901537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8F762-4112-D74F-90F5-B51E5E72ECF6}"/>
              </a:ext>
            </a:extLst>
          </p:cNvPr>
          <p:cNvSpPr txBox="1"/>
          <p:nvPr/>
        </p:nvSpPr>
        <p:spPr>
          <a:xfrm>
            <a:off x="1379621" y="5937632"/>
            <a:ext cx="154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Read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BC42BF-4E9A-9948-9F3F-A18A31FCAA8C}"/>
              </a:ext>
            </a:extLst>
          </p:cNvPr>
          <p:cNvSpPr/>
          <p:nvPr/>
        </p:nvSpPr>
        <p:spPr>
          <a:xfrm>
            <a:off x="3302267" y="5939952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2EF78-551A-9047-8034-A721BA8AF293}"/>
              </a:ext>
            </a:extLst>
          </p:cNvPr>
          <p:cNvSpPr txBox="1"/>
          <p:nvPr/>
        </p:nvSpPr>
        <p:spPr>
          <a:xfrm>
            <a:off x="3675781" y="5935244"/>
            <a:ext cx="208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Committed Write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B135D1E7-39CC-E940-8070-D245E0AEDC1A}"/>
              </a:ext>
            </a:extLst>
          </p:cNvPr>
          <p:cNvSpPr/>
          <p:nvPr/>
        </p:nvSpPr>
        <p:spPr>
          <a:xfrm>
            <a:off x="2067825" y="4955962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0DFBED-678A-6943-A4EF-10D724B13FA7}"/>
              </a:ext>
            </a:extLst>
          </p:cNvPr>
          <p:cNvSpPr/>
          <p:nvPr/>
        </p:nvSpPr>
        <p:spPr>
          <a:xfrm>
            <a:off x="2579836" y="4956643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7CA93C-EBF5-854C-AFD4-70B4E323365D}"/>
              </a:ext>
            </a:extLst>
          </p:cNvPr>
          <p:cNvSpPr/>
          <p:nvPr/>
        </p:nvSpPr>
        <p:spPr>
          <a:xfrm>
            <a:off x="3644495" y="4967951"/>
            <a:ext cx="421106" cy="3368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CD9818-E987-874A-8AC2-7C843535486F}"/>
              </a:ext>
            </a:extLst>
          </p:cNvPr>
          <p:cNvSpPr/>
          <p:nvPr/>
        </p:nvSpPr>
        <p:spPr>
          <a:xfrm>
            <a:off x="6292784" y="5912212"/>
            <a:ext cx="421106" cy="3368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66A6C5-7606-A145-92EF-58A852493EE9}"/>
              </a:ext>
            </a:extLst>
          </p:cNvPr>
          <p:cNvSpPr txBox="1"/>
          <p:nvPr/>
        </p:nvSpPr>
        <p:spPr>
          <a:xfrm>
            <a:off x="6705732" y="5919099"/>
            <a:ext cx="31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Pending Write (Write Intent)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E69C7F-4C84-D647-84CB-E6EB988C69C7}"/>
              </a:ext>
            </a:extLst>
          </p:cNvPr>
          <p:cNvSpPr/>
          <p:nvPr/>
        </p:nvSpPr>
        <p:spPr>
          <a:xfrm>
            <a:off x="5792204" y="4957428"/>
            <a:ext cx="421106" cy="3368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4787B94-8C15-324A-98E7-78A47A9DD5D2}"/>
              </a:ext>
            </a:extLst>
          </p:cNvPr>
          <p:cNvSpPr/>
          <p:nvPr/>
        </p:nvSpPr>
        <p:spPr>
          <a:xfrm>
            <a:off x="4740185" y="4955962"/>
            <a:ext cx="385011" cy="33688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C0422AE-D524-A045-A468-4C33829C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19" y="752020"/>
            <a:ext cx="11365831" cy="1578268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/>
              <a:t>Invariant: if a history is observed, it can no longer be modified. This extends to Global history we think of “observe” as a causal relationship</a:t>
            </a:r>
          </a:p>
          <a:p>
            <a:r>
              <a:rPr lang="en-US" sz="1600" dirty="0"/>
              <a:t>Reads on committed data always succeed</a:t>
            </a:r>
          </a:p>
          <a:p>
            <a:r>
              <a:rPr lang="en-US" sz="1600" dirty="0"/>
              <a:t>Writes are not allowed if history has been observed</a:t>
            </a:r>
          </a:p>
          <a:p>
            <a:pPr lvl="1"/>
            <a:r>
              <a:rPr lang="en-US" sz="1200" dirty="0"/>
              <a:t>In order to enforce, we use a </a:t>
            </a:r>
            <a:r>
              <a:rPr lang="en-US" sz="1200" dirty="0" err="1"/>
              <a:t>ReadCache</a:t>
            </a:r>
            <a:r>
              <a:rPr lang="en-US" sz="1200" dirty="0"/>
              <a:t> to remember the most-recent time at which a key has been observed</a:t>
            </a:r>
          </a:p>
          <a:p>
            <a:r>
              <a:rPr lang="en-US" sz="1600" dirty="0"/>
              <a:t>Reading/writing over a write intent requires conflict resolution</a:t>
            </a:r>
          </a:p>
          <a:p>
            <a:pPr lvl="1"/>
            <a:r>
              <a:rPr lang="en-US" sz="1200" dirty="0"/>
              <a:t>We designate a coordinator for each transactions (TRH) which is just lazily assigned to be the first write in the </a:t>
            </a:r>
            <a:r>
              <a:rPr lang="en-US" sz="1200" dirty="0" err="1"/>
              <a:t>txn</a:t>
            </a:r>
            <a:endParaRPr lang="en-US" sz="1200" dirty="0"/>
          </a:p>
          <a:p>
            <a:endParaRPr lang="en-US" sz="1600" dirty="0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E7AD7A40-BF4B-644A-A857-4E23BCB6BF44}"/>
              </a:ext>
            </a:extLst>
          </p:cNvPr>
          <p:cNvSpPr/>
          <p:nvPr/>
        </p:nvSpPr>
        <p:spPr>
          <a:xfrm>
            <a:off x="1616243" y="2230140"/>
            <a:ext cx="1806717" cy="87581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Incoming Read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AC5419E-97C6-2A4F-9844-26C3B3642112}"/>
              </a:ext>
            </a:extLst>
          </p:cNvPr>
          <p:cNvCxnSpPr>
            <a:cxnSpLocks/>
          </p:cNvCxnSpPr>
          <p:nvPr/>
        </p:nvCxnSpPr>
        <p:spPr>
          <a:xfrm rot="5400000">
            <a:off x="1219119" y="3623964"/>
            <a:ext cx="1635291" cy="615989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3F3AB0EB-3D71-E04B-B6BF-A3D8DF626939}"/>
              </a:ext>
            </a:extLst>
          </p:cNvPr>
          <p:cNvCxnSpPr>
            <a:cxnSpLocks/>
            <a:stCxn id="48" idx="3"/>
          </p:cNvCxnSpPr>
          <p:nvPr/>
        </p:nvCxnSpPr>
        <p:spPr>
          <a:xfrm rot="16200000" flipH="1">
            <a:off x="2374513" y="3251046"/>
            <a:ext cx="1630838" cy="1340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CFCB137-F343-6A42-80EA-FF34DDD978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9563" y="3295492"/>
            <a:ext cx="1590703" cy="157917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486DEE3-E360-8946-A6BE-D81F08B56935}"/>
              </a:ext>
            </a:extLst>
          </p:cNvPr>
          <p:cNvCxnSpPr>
            <a:cxnSpLocks/>
            <a:stCxn id="48" idx="4"/>
          </p:cNvCxnSpPr>
          <p:nvPr/>
        </p:nvCxnSpPr>
        <p:spPr>
          <a:xfrm rot="16200000" flipH="1">
            <a:off x="4037419" y="2491498"/>
            <a:ext cx="196848" cy="142576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65C5C133-1920-D940-AA0F-D75EF12423E7}"/>
              </a:ext>
            </a:extLst>
          </p:cNvPr>
          <p:cNvSpPr/>
          <p:nvPr/>
        </p:nvSpPr>
        <p:spPr>
          <a:xfrm>
            <a:off x="7130714" y="2230138"/>
            <a:ext cx="1339518" cy="87581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Incoming (pending) write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29DA0A0-AE00-1842-B2BD-BCE70E750825}"/>
              </a:ext>
            </a:extLst>
          </p:cNvPr>
          <p:cNvCxnSpPr>
            <a:cxnSpLocks/>
            <a:stCxn id="90" idx="4"/>
          </p:cNvCxnSpPr>
          <p:nvPr/>
        </p:nvCxnSpPr>
        <p:spPr>
          <a:xfrm rot="5400000">
            <a:off x="6334885" y="3404225"/>
            <a:ext cx="1763859" cy="116731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277FF307-2F40-A549-8695-E655FC3A2A07}"/>
              </a:ext>
            </a:extLst>
          </p:cNvPr>
          <p:cNvCxnSpPr>
            <a:cxnSpLocks/>
          </p:cNvCxnSpPr>
          <p:nvPr/>
        </p:nvCxnSpPr>
        <p:spPr>
          <a:xfrm rot="5400000">
            <a:off x="4340792" y="3168818"/>
            <a:ext cx="1603513" cy="14777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364A7DAE-0D7F-D74D-BC85-5D95E71FF20F}"/>
              </a:ext>
            </a:extLst>
          </p:cNvPr>
          <p:cNvCxnSpPr>
            <a:cxnSpLocks/>
            <a:stCxn id="90" idx="3"/>
            <a:endCxn id="55" idx="0"/>
          </p:cNvCxnSpPr>
          <p:nvPr/>
        </p:nvCxnSpPr>
        <p:spPr>
          <a:xfrm rot="5400000">
            <a:off x="6525941" y="2333192"/>
            <a:ext cx="156438" cy="144544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C55AF07-B682-AA40-9B69-2C5D88430A8A}"/>
              </a:ext>
            </a:extLst>
          </p:cNvPr>
          <p:cNvSpPr txBox="1"/>
          <p:nvPr/>
        </p:nvSpPr>
        <p:spPr>
          <a:xfrm>
            <a:off x="6196263" y="2558865"/>
            <a:ext cx="1265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modify observed history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E34A4D-BCAE-8945-9E23-6C75FEC6CE70}"/>
              </a:ext>
            </a:extLst>
          </p:cNvPr>
          <p:cNvSpPr txBox="1"/>
          <p:nvPr/>
        </p:nvSpPr>
        <p:spPr>
          <a:xfrm>
            <a:off x="3422988" y="2825751"/>
            <a:ext cx="126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observe pending value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0E44D9-825F-7C48-96C1-897D9C3EF6C4}"/>
              </a:ext>
            </a:extLst>
          </p:cNvPr>
          <p:cNvSpPr txBox="1"/>
          <p:nvPr/>
        </p:nvSpPr>
        <p:spPr>
          <a:xfrm>
            <a:off x="7776407" y="3166505"/>
            <a:ext cx="1265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Attempt to modify pending value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EA53A06-FFA7-A540-91E7-90158BBDB3C9}"/>
              </a:ext>
            </a:extLst>
          </p:cNvPr>
          <p:cNvSpPr txBox="1"/>
          <p:nvPr/>
        </p:nvSpPr>
        <p:spPr>
          <a:xfrm>
            <a:off x="10812379" y="5305926"/>
            <a:ext cx="90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E161B07E-9694-8B4D-AD82-1B0723B507D7}"/>
              </a:ext>
            </a:extLst>
          </p:cNvPr>
          <p:cNvCxnSpPr>
            <a:cxnSpLocks/>
            <a:endCxn id="147" idx="1"/>
          </p:cNvCxnSpPr>
          <p:nvPr/>
        </p:nvCxnSpPr>
        <p:spPr>
          <a:xfrm rot="10800000" flipV="1">
            <a:off x="5452631" y="4549950"/>
            <a:ext cx="1180525" cy="201282"/>
          </a:xfrm>
          <a:prstGeom prst="bentConnector2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7D02DA2B-0F71-7641-A985-F968F382A8D2}"/>
              </a:ext>
            </a:extLst>
          </p:cNvPr>
          <p:cNvSpPr/>
          <p:nvPr/>
        </p:nvSpPr>
        <p:spPr>
          <a:xfrm>
            <a:off x="5445935" y="47445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BD9861-F747-7A43-9EF8-87FDD2CE8A81}"/>
              </a:ext>
            </a:extLst>
          </p:cNvPr>
          <p:cNvSpPr txBox="1"/>
          <p:nvPr/>
        </p:nvSpPr>
        <p:spPr>
          <a:xfrm>
            <a:off x="458407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B2FFC43-094B-8446-A8D2-176D00A3B6A0}"/>
              </a:ext>
            </a:extLst>
          </p:cNvPr>
          <p:cNvSpPr txBox="1"/>
          <p:nvPr/>
        </p:nvSpPr>
        <p:spPr>
          <a:xfrm>
            <a:off x="101680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BF6B2B-32CA-524D-BE47-C8A60D7BDA48}"/>
              </a:ext>
            </a:extLst>
          </p:cNvPr>
          <p:cNvSpPr txBox="1"/>
          <p:nvPr/>
        </p:nvSpPr>
        <p:spPr>
          <a:xfrm>
            <a:off x="155535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5A2DBF0-F993-EF45-86B3-D1A3FC67D55F}"/>
              </a:ext>
            </a:extLst>
          </p:cNvPr>
          <p:cNvSpPr txBox="1"/>
          <p:nvPr/>
        </p:nvSpPr>
        <p:spPr>
          <a:xfrm>
            <a:off x="208627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A6458E2-0D8F-DD4F-BF0D-7B3AFD4D5A3F}"/>
              </a:ext>
            </a:extLst>
          </p:cNvPr>
          <p:cNvSpPr txBox="1"/>
          <p:nvPr/>
        </p:nvSpPr>
        <p:spPr>
          <a:xfrm>
            <a:off x="2621684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E9585AA-AB35-B645-B598-1E05E344325B}"/>
              </a:ext>
            </a:extLst>
          </p:cNvPr>
          <p:cNvSpPr txBox="1"/>
          <p:nvPr/>
        </p:nvSpPr>
        <p:spPr>
          <a:xfrm>
            <a:off x="3139101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71F30C-1B4D-6746-9B33-67D83D527A21}"/>
              </a:ext>
            </a:extLst>
          </p:cNvPr>
          <p:cNvSpPr txBox="1"/>
          <p:nvPr/>
        </p:nvSpPr>
        <p:spPr>
          <a:xfrm>
            <a:off x="3667427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CB120B-CDD8-C64C-949B-9E00FCB1FE30}"/>
              </a:ext>
            </a:extLst>
          </p:cNvPr>
          <p:cNvSpPr txBox="1"/>
          <p:nvPr/>
        </p:nvSpPr>
        <p:spPr>
          <a:xfrm>
            <a:off x="4216329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5B71107-FD2D-1C4A-B9F0-11652AA7F02D}"/>
              </a:ext>
            </a:extLst>
          </p:cNvPr>
          <p:cNvSpPr txBox="1"/>
          <p:nvPr/>
        </p:nvSpPr>
        <p:spPr>
          <a:xfrm>
            <a:off x="4744002" y="5259760"/>
            <a:ext cx="13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A1F9E0A-0235-0D42-852A-E69BFB153008}"/>
              </a:ext>
            </a:extLst>
          </p:cNvPr>
          <p:cNvSpPr txBox="1"/>
          <p:nvPr/>
        </p:nvSpPr>
        <p:spPr>
          <a:xfrm>
            <a:off x="5193091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12F716-09CB-1448-A32A-CCECDEC329C8}"/>
              </a:ext>
            </a:extLst>
          </p:cNvPr>
          <p:cNvSpPr txBox="1"/>
          <p:nvPr/>
        </p:nvSpPr>
        <p:spPr>
          <a:xfrm>
            <a:off x="5722142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1D1BAF-283C-8F41-8C77-2BCFD3485457}"/>
              </a:ext>
            </a:extLst>
          </p:cNvPr>
          <p:cNvSpPr txBox="1"/>
          <p:nvPr/>
        </p:nvSpPr>
        <p:spPr>
          <a:xfrm>
            <a:off x="6248757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E96FDFA-7A97-CE41-8729-2434B3911983}"/>
              </a:ext>
            </a:extLst>
          </p:cNvPr>
          <p:cNvSpPr txBox="1"/>
          <p:nvPr/>
        </p:nvSpPr>
        <p:spPr>
          <a:xfrm>
            <a:off x="6787398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21BDC1F-F0CD-7043-A075-DA893EFE815E}"/>
              </a:ext>
            </a:extLst>
          </p:cNvPr>
          <p:cNvSpPr txBox="1"/>
          <p:nvPr/>
        </p:nvSpPr>
        <p:spPr>
          <a:xfrm>
            <a:off x="7317922" y="5259760"/>
            <a:ext cx="36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pic>
        <p:nvPicPr>
          <p:cNvPr id="57" name="Graphic 56" descr="Question mark">
            <a:extLst>
              <a:ext uri="{FF2B5EF4-FFF2-40B4-BE49-F238E27FC236}">
                <a16:creationId xmlns:a16="http://schemas.microsoft.com/office/drawing/2014/main" id="{E68144BD-A922-C348-BA7A-63B300B1A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3025" y="3711769"/>
            <a:ext cx="940466" cy="848485"/>
          </a:xfrm>
          <a:prstGeom prst="rect">
            <a:avLst/>
          </a:prstGeom>
        </p:spPr>
      </p:pic>
      <p:pic>
        <p:nvPicPr>
          <p:cNvPr id="55" name="Graphic 54" descr="Close">
            <a:extLst>
              <a:ext uri="{FF2B5EF4-FFF2-40B4-BE49-F238E27FC236}">
                <a16:creationId xmlns:a16="http://schemas.microsoft.com/office/drawing/2014/main" id="{876F0392-31C4-BE41-834F-1A728A993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9741" y="3134133"/>
            <a:ext cx="583393" cy="583393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ABE8C8BA-D70C-5D41-8653-14376B4DF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558" y="3453033"/>
            <a:ext cx="465585" cy="4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07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-51515"/>
            <a:ext cx="10515600" cy="1325563"/>
          </a:xfrm>
        </p:spPr>
        <p:txBody>
          <a:bodyPr/>
          <a:lstStyle/>
          <a:p>
            <a:r>
              <a:rPr lang="en-US" dirty="0"/>
              <a:t>Transaction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14F92-D24F-8746-93BD-A6E54ACDE5D9}"/>
              </a:ext>
            </a:extLst>
          </p:cNvPr>
          <p:cNvSpPr/>
          <p:nvPr/>
        </p:nvSpPr>
        <p:spPr>
          <a:xfrm>
            <a:off x="553720" y="955040"/>
            <a:ext cx="233172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User Application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C7C591-B89F-0B44-8AA7-D40A779ECE53}"/>
              </a:ext>
            </a:extLst>
          </p:cNvPr>
          <p:cNvSpPr/>
          <p:nvPr/>
        </p:nvSpPr>
        <p:spPr>
          <a:xfrm>
            <a:off x="1054100" y="1434624"/>
            <a:ext cx="1330960" cy="650240"/>
          </a:xfrm>
          <a:prstGeom prst="round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K2ClientLib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E1986-2381-0A48-BF30-5DF35EEA0656}"/>
              </a:ext>
            </a:extLst>
          </p:cNvPr>
          <p:cNvCxnSpPr>
            <a:stCxn id="6" idx="2"/>
          </p:cNvCxnSpPr>
          <p:nvPr/>
        </p:nvCxnSpPr>
        <p:spPr>
          <a:xfrm>
            <a:off x="1719580" y="2280603"/>
            <a:ext cx="0" cy="39169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778E3C-7921-7A4E-9E9F-0BA1FB3F4716}"/>
              </a:ext>
            </a:extLst>
          </p:cNvPr>
          <p:cNvSpPr/>
          <p:nvPr/>
        </p:nvSpPr>
        <p:spPr>
          <a:xfrm>
            <a:off x="3226274" y="986126"/>
            <a:ext cx="1639736" cy="64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Node</a:t>
            </a:r>
          </a:p>
          <a:p>
            <a:pPr algn="ctr"/>
            <a:r>
              <a:rPr lang="en-US" sz="1600" dirty="0"/>
              <a:t>(participant)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F9511E-8C04-DD47-A1D6-17541C375BC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046142" y="1626321"/>
            <a:ext cx="14649" cy="44506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6C9BF70-0859-2B4A-833A-08B8225DC857}"/>
              </a:ext>
            </a:extLst>
          </p:cNvPr>
          <p:cNvSpPr/>
          <p:nvPr/>
        </p:nvSpPr>
        <p:spPr>
          <a:xfrm>
            <a:off x="1625600" y="2381488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BE98A1-48E2-B14C-86B4-22B1EAA540D7}"/>
              </a:ext>
            </a:extLst>
          </p:cNvPr>
          <p:cNvSpPr/>
          <p:nvPr/>
        </p:nvSpPr>
        <p:spPr>
          <a:xfrm>
            <a:off x="1628818" y="2734985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427FE35-D117-9846-BEA5-C248C92A5A4B}"/>
              </a:ext>
            </a:extLst>
          </p:cNvPr>
          <p:cNvCxnSpPr>
            <a:cxnSpLocks/>
            <a:stCxn id="18" idx="6"/>
            <a:endCxn id="19" idx="6"/>
          </p:cNvCxnSpPr>
          <p:nvPr/>
        </p:nvCxnSpPr>
        <p:spPr>
          <a:xfrm>
            <a:off x="1828800" y="2483088"/>
            <a:ext cx="3218" cy="353497"/>
          </a:xfrm>
          <a:prstGeom prst="curvedConnector3">
            <a:avLst>
              <a:gd name="adj1" fmla="val 72037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25639B-DEB2-C74B-B65F-C935D29458C6}"/>
              </a:ext>
            </a:extLst>
          </p:cNvPr>
          <p:cNvSpPr txBox="1"/>
          <p:nvPr/>
        </p:nvSpPr>
        <p:spPr>
          <a:xfrm>
            <a:off x="305221" y="2499847"/>
            <a:ext cx="1144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Begin TXN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76A585-51C3-9440-B42A-70D408469581}"/>
              </a:ext>
            </a:extLst>
          </p:cNvPr>
          <p:cNvCxnSpPr>
            <a:cxnSpLocks/>
          </p:cNvCxnSpPr>
          <p:nvPr/>
        </p:nvCxnSpPr>
        <p:spPr>
          <a:xfrm>
            <a:off x="1821180" y="3294856"/>
            <a:ext cx="2189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A73B02D-FD66-8A41-BBB3-1CF2A02BEE15}"/>
              </a:ext>
            </a:extLst>
          </p:cNvPr>
          <p:cNvSpPr txBox="1"/>
          <p:nvPr/>
        </p:nvSpPr>
        <p:spPr>
          <a:xfrm>
            <a:off x="274721" y="3017648"/>
            <a:ext cx="229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Reads</a:t>
            </a:r>
          </a:p>
          <a:p>
            <a:r>
              <a:rPr lang="en-US" sz="1200" dirty="0"/>
              <a:t> (K,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E7DF3E-0763-274E-983B-749F6482D79D}"/>
              </a:ext>
            </a:extLst>
          </p:cNvPr>
          <p:cNvSpPr txBox="1"/>
          <p:nvPr/>
        </p:nvSpPr>
        <p:spPr>
          <a:xfrm>
            <a:off x="274721" y="3666002"/>
            <a:ext cx="22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write in </a:t>
            </a:r>
            <a:r>
              <a:rPr lang="en-US" sz="1200" dirty="0" err="1"/>
              <a:t>txn</a:t>
            </a:r>
            <a:endParaRPr lang="en-US" sz="1200" dirty="0"/>
          </a:p>
          <a:p>
            <a:r>
              <a:rPr lang="en-US" sz="1200" dirty="0"/>
              <a:t>Write </a:t>
            </a:r>
          </a:p>
          <a:p>
            <a:r>
              <a:rPr lang="en-US" sz="1200" dirty="0"/>
              <a:t>(K, V,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A23E54-39DA-4B4E-A21E-504AEEF11288}"/>
              </a:ext>
            </a:extLst>
          </p:cNvPr>
          <p:cNvSpPr/>
          <p:nvPr/>
        </p:nvSpPr>
        <p:spPr>
          <a:xfrm>
            <a:off x="1602111" y="5910171"/>
            <a:ext cx="2032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63D318-1B17-3442-899C-3E5E27F92EBD}"/>
              </a:ext>
            </a:extLst>
          </p:cNvPr>
          <p:cNvSpPr txBox="1"/>
          <p:nvPr/>
        </p:nvSpPr>
        <p:spPr>
          <a:xfrm>
            <a:off x="302472" y="5232893"/>
            <a:ext cx="131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Txn</a:t>
            </a:r>
            <a:r>
              <a:rPr lang="en-US" sz="1200" dirty="0"/>
              <a:t> End (commit/abort,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A3012B-AC2B-F947-9230-C76403574E62}"/>
              </a:ext>
            </a:extLst>
          </p:cNvPr>
          <p:cNvSpPr/>
          <p:nvPr/>
        </p:nvSpPr>
        <p:spPr>
          <a:xfrm>
            <a:off x="9025890" y="955040"/>
            <a:ext cx="1139199" cy="47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CPO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AE071C-FD4D-7A49-8B43-E42BB5EA3FA5}"/>
              </a:ext>
            </a:extLst>
          </p:cNvPr>
          <p:cNvGrpSpPr/>
          <p:nvPr/>
        </p:nvGrpSpPr>
        <p:grpSpPr>
          <a:xfrm>
            <a:off x="7583799" y="953214"/>
            <a:ext cx="1293500" cy="5242560"/>
            <a:chOff x="7004679" y="953214"/>
            <a:chExt cx="1293500" cy="524256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49E171C-27E1-5045-8B0E-13EDC768FC18}"/>
                </a:ext>
              </a:extLst>
            </p:cNvPr>
            <p:cNvSpPr/>
            <p:nvPr/>
          </p:nvSpPr>
          <p:spPr>
            <a:xfrm>
              <a:off x="7004679" y="953214"/>
              <a:ext cx="1293500" cy="4795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Persistence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7DEBE6-2F36-C345-9F8A-A6069B863457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7651429" y="1432798"/>
              <a:ext cx="0" cy="47629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D22A69-DB69-B548-8AA2-97F217ABB87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9595490" y="1434624"/>
            <a:ext cx="1" cy="4762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626836F-E3B8-AB42-8179-BC9C0494AC73}"/>
              </a:ext>
            </a:extLst>
          </p:cNvPr>
          <p:cNvSpPr/>
          <p:nvPr/>
        </p:nvSpPr>
        <p:spPr>
          <a:xfrm>
            <a:off x="10450832" y="953214"/>
            <a:ext cx="1139199" cy="47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K2 TSO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CDA166-B24B-1940-A063-04E082C39676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1020432" y="1432798"/>
            <a:ext cx="1" cy="47629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63C0B6-D434-2448-9508-D97675D70ADD}"/>
              </a:ext>
            </a:extLst>
          </p:cNvPr>
          <p:cNvCxnSpPr>
            <a:cxnSpLocks/>
          </p:cNvCxnSpPr>
          <p:nvPr/>
        </p:nvCxnSpPr>
        <p:spPr>
          <a:xfrm>
            <a:off x="6418580" y="4219416"/>
            <a:ext cx="1646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896C07-1358-8B49-AE7C-DFAFA74E86C3}"/>
              </a:ext>
            </a:extLst>
          </p:cNvPr>
          <p:cNvCxnSpPr>
            <a:cxnSpLocks/>
          </p:cNvCxnSpPr>
          <p:nvPr/>
        </p:nvCxnSpPr>
        <p:spPr>
          <a:xfrm flipV="1">
            <a:off x="1691640" y="5396032"/>
            <a:ext cx="4404360" cy="2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7D1531-AC8A-BB4E-B398-574F74316A79}"/>
              </a:ext>
            </a:extLst>
          </p:cNvPr>
          <p:cNvSpPr txBox="1"/>
          <p:nvPr/>
        </p:nvSpPr>
        <p:spPr>
          <a:xfrm>
            <a:off x="7092317" y="4006551"/>
            <a:ext cx="97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2BEC6C-10D7-5B45-AD53-DBC32DCA0A4A}"/>
              </a:ext>
            </a:extLst>
          </p:cNvPr>
          <p:cNvCxnSpPr>
            <a:cxnSpLocks/>
          </p:cNvCxnSpPr>
          <p:nvPr/>
        </p:nvCxnSpPr>
        <p:spPr>
          <a:xfrm flipV="1">
            <a:off x="6418580" y="5585917"/>
            <a:ext cx="1646493" cy="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228DFA-D038-164F-A9AA-5F38733A3143}"/>
              </a:ext>
            </a:extLst>
          </p:cNvPr>
          <p:cNvSpPr txBox="1"/>
          <p:nvPr/>
        </p:nvSpPr>
        <p:spPr>
          <a:xfrm>
            <a:off x="7092316" y="5278140"/>
            <a:ext cx="2298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91E687-3CFB-EF4F-BEC1-AFC157796AB4}"/>
              </a:ext>
            </a:extLst>
          </p:cNvPr>
          <p:cNvCxnSpPr>
            <a:cxnSpLocks/>
          </p:cNvCxnSpPr>
          <p:nvPr/>
        </p:nvCxnSpPr>
        <p:spPr>
          <a:xfrm flipH="1">
            <a:off x="1828800" y="3393440"/>
            <a:ext cx="2042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5A169F-F28F-0542-BA3D-F1DCEE63D434}"/>
              </a:ext>
            </a:extLst>
          </p:cNvPr>
          <p:cNvCxnSpPr>
            <a:cxnSpLocks/>
          </p:cNvCxnSpPr>
          <p:nvPr/>
        </p:nvCxnSpPr>
        <p:spPr>
          <a:xfrm flipH="1">
            <a:off x="1836420" y="4326255"/>
            <a:ext cx="433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27B563-4496-554D-B0A8-A933D177FDE3}"/>
              </a:ext>
            </a:extLst>
          </p:cNvPr>
          <p:cNvCxnSpPr>
            <a:cxnSpLocks/>
          </p:cNvCxnSpPr>
          <p:nvPr/>
        </p:nvCxnSpPr>
        <p:spPr>
          <a:xfrm flipH="1">
            <a:off x="1836420" y="5760720"/>
            <a:ext cx="433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610FD1-5523-C042-87E3-AAB30F7F8BF3}"/>
              </a:ext>
            </a:extLst>
          </p:cNvPr>
          <p:cNvCxnSpPr>
            <a:cxnSpLocks/>
          </p:cNvCxnSpPr>
          <p:nvPr/>
        </p:nvCxnSpPr>
        <p:spPr>
          <a:xfrm>
            <a:off x="3035586" y="2584688"/>
            <a:ext cx="6474174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7D1331-519C-A848-88EB-9D66B1E06DC8}"/>
              </a:ext>
            </a:extLst>
          </p:cNvPr>
          <p:cNvCxnSpPr>
            <a:cxnSpLocks/>
          </p:cNvCxnSpPr>
          <p:nvPr/>
        </p:nvCxnSpPr>
        <p:spPr>
          <a:xfrm>
            <a:off x="2916039" y="2676186"/>
            <a:ext cx="799580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AA597E2-9B98-C844-A4FE-E816179195EE}"/>
              </a:ext>
            </a:extLst>
          </p:cNvPr>
          <p:cNvGrpSpPr/>
          <p:nvPr/>
        </p:nvGrpSpPr>
        <p:grpSpPr>
          <a:xfrm>
            <a:off x="5319720" y="979088"/>
            <a:ext cx="1837607" cy="5097862"/>
            <a:chOff x="5319720" y="979088"/>
            <a:chExt cx="1837607" cy="5097862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5541C21-03E7-C54D-9B6A-715D606F6DBE}"/>
                </a:ext>
              </a:extLst>
            </p:cNvPr>
            <p:cNvSpPr/>
            <p:nvPr/>
          </p:nvSpPr>
          <p:spPr>
            <a:xfrm>
              <a:off x="5319720" y="979088"/>
              <a:ext cx="1837607" cy="624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K2 Node</a:t>
              </a:r>
            </a:p>
            <a:p>
              <a:pPr algn="ctr"/>
              <a:r>
                <a:rPr lang="en-US" sz="1600" dirty="0"/>
                <a:t>(coordinator/TRH)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47C9291-D0B9-2444-A19F-5621A0B35792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6238524" y="1603250"/>
              <a:ext cx="0" cy="44737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0B7EAED-085D-3045-8E49-0C1A40441DAC}"/>
              </a:ext>
            </a:extLst>
          </p:cNvPr>
          <p:cNvCxnSpPr>
            <a:cxnSpLocks/>
          </p:cNvCxnSpPr>
          <p:nvPr/>
        </p:nvCxnSpPr>
        <p:spPr>
          <a:xfrm>
            <a:off x="1813921" y="4057892"/>
            <a:ext cx="4353199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ED61D37-6517-A04A-821E-E86750C70402}"/>
              </a:ext>
            </a:extLst>
          </p:cNvPr>
          <p:cNvSpPr txBox="1"/>
          <p:nvPr/>
        </p:nvSpPr>
        <p:spPr>
          <a:xfrm>
            <a:off x="1805311" y="3749624"/>
            <a:ext cx="393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write designates the participant as coordinator (TRH)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5BD49A6-2CA0-CC4E-80D9-CF31A9D58AA9}"/>
              </a:ext>
            </a:extLst>
          </p:cNvPr>
          <p:cNvCxnSpPr>
            <a:cxnSpLocks/>
          </p:cNvCxnSpPr>
          <p:nvPr/>
        </p:nvCxnSpPr>
        <p:spPr>
          <a:xfrm>
            <a:off x="1791422" y="4687812"/>
            <a:ext cx="2102398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3348714-D548-1942-8571-45AB4CDBDD22}"/>
              </a:ext>
            </a:extLst>
          </p:cNvPr>
          <p:cNvSpPr txBox="1"/>
          <p:nvPr/>
        </p:nvSpPr>
        <p:spPr>
          <a:xfrm>
            <a:off x="302471" y="4551821"/>
            <a:ext cx="134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writes</a:t>
            </a:r>
          </a:p>
          <a:p>
            <a:r>
              <a:rPr lang="en-US" sz="1200" dirty="0"/>
              <a:t>Write</a:t>
            </a:r>
          </a:p>
          <a:p>
            <a:r>
              <a:rPr lang="en-US" sz="1200" dirty="0"/>
              <a:t>(K, V, </a:t>
            </a:r>
            <a:r>
              <a:rPr lang="en-US" sz="1200" dirty="0" err="1"/>
              <a:t>txn_meta</a:t>
            </a:r>
            <a:r>
              <a:rPr lang="en-US" sz="1200" dirty="0"/>
              <a:t>)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1E1474E-BAB8-754C-B3A5-2EB3F99167A6}"/>
              </a:ext>
            </a:extLst>
          </p:cNvPr>
          <p:cNvCxnSpPr>
            <a:cxnSpLocks/>
          </p:cNvCxnSpPr>
          <p:nvPr/>
        </p:nvCxnSpPr>
        <p:spPr>
          <a:xfrm>
            <a:off x="4132635" y="4817480"/>
            <a:ext cx="400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57DFD38-8C7A-9A43-96DA-3C6CCB382255}"/>
              </a:ext>
            </a:extLst>
          </p:cNvPr>
          <p:cNvSpPr txBox="1"/>
          <p:nvPr/>
        </p:nvSpPr>
        <p:spPr>
          <a:xfrm>
            <a:off x="4806372" y="4604615"/>
            <a:ext cx="97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Persist ()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DDC44A5-98DC-A547-999B-E2546284735F}"/>
              </a:ext>
            </a:extLst>
          </p:cNvPr>
          <p:cNvCxnSpPr>
            <a:cxnSpLocks/>
          </p:cNvCxnSpPr>
          <p:nvPr/>
        </p:nvCxnSpPr>
        <p:spPr>
          <a:xfrm flipH="1">
            <a:off x="1813921" y="5006975"/>
            <a:ext cx="2079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74F0D6F-AF6C-064D-976D-112068CEAE78}"/>
              </a:ext>
            </a:extLst>
          </p:cNvPr>
          <p:cNvCxnSpPr>
            <a:cxnSpLocks/>
          </p:cNvCxnSpPr>
          <p:nvPr/>
        </p:nvCxnSpPr>
        <p:spPr>
          <a:xfrm flipH="1">
            <a:off x="6238524" y="4271485"/>
            <a:ext cx="189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A5274DA-41B6-0442-AA10-9C5911A5DC51}"/>
              </a:ext>
            </a:extLst>
          </p:cNvPr>
          <p:cNvCxnSpPr>
            <a:cxnSpLocks/>
          </p:cNvCxnSpPr>
          <p:nvPr/>
        </p:nvCxnSpPr>
        <p:spPr>
          <a:xfrm flipH="1">
            <a:off x="6238524" y="5693885"/>
            <a:ext cx="189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6850BCF-85CA-4141-B049-641D908F55C4}"/>
              </a:ext>
            </a:extLst>
          </p:cNvPr>
          <p:cNvCxnSpPr>
            <a:cxnSpLocks/>
          </p:cNvCxnSpPr>
          <p:nvPr/>
        </p:nvCxnSpPr>
        <p:spPr>
          <a:xfrm flipH="1">
            <a:off x="4132635" y="4906219"/>
            <a:ext cx="3974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970C669-80DC-9D45-BB59-F1B5156EBCD7}"/>
              </a:ext>
            </a:extLst>
          </p:cNvPr>
          <p:cNvCxnSpPr/>
          <p:nvPr/>
        </p:nvCxnSpPr>
        <p:spPr>
          <a:xfrm>
            <a:off x="259080" y="2976324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19AF530-C8E1-674F-9D9B-877560ACEF1D}"/>
              </a:ext>
            </a:extLst>
          </p:cNvPr>
          <p:cNvCxnSpPr/>
          <p:nvPr/>
        </p:nvCxnSpPr>
        <p:spPr>
          <a:xfrm>
            <a:off x="248920" y="3474123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28B52DF-6A13-214B-B403-B66BBF6A2E23}"/>
              </a:ext>
            </a:extLst>
          </p:cNvPr>
          <p:cNvCxnSpPr/>
          <p:nvPr/>
        </p:nvCxnSpPr>
        <p:spPr>
          <a:xfrm>
            <a:off x="177800" y="4478426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0A6556D-647F-EE47-8CCB-E59096C7D8BD}"/>
              </a:ext>
            </a:extLst>
          </p:cNvPr>
          <p:cNvCxnSpPr/>
          <p:nvPr/>
        </p:nvCxnSpPr>
        <p:spPr>
          <a:xfrm>
            <a:off x="177800" y="5189184"/>
            <a:ext cx="11673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B2898EE8-A072-CA40-B72A-A01F247E4897}"/>
              </a:ext>
            </a:extLst>
          </p:cNvPr>
          <p:cNvCxnSpPr>
            <a:stCxn id="41" idx="0"/>
            <a:endCxn id="41" idx="5"/>
          </p:cNvCxnSpPr>
          <p:nvPr/>
        </p:nvCxnSpPr>
        <p:spPr>
          <a:xfrm rot="16200000" flipH="1">
            <a:off x="1652911" y="5960971"/>
            <a:ext cx="173442" cy="71842"/>
          </a:xfrm>
          <a:prstGeom prst="curvedConnector5">
            <a:avLst>
              <a:gd name="adj1" fmla="val -43934"/>
              <a:gd name="adj2" fmla="val 601041"/>
              <a:gd name="adj3" fmla="val 167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A456724-93C3-814D-A5A0-6281E99AABA2}"/>
              </a:ext>
            </a:extLst>
          </p:cNvPr>
          <p:cNvSpPr txBox="1"/>
          <p:nvPr/>
        </p:nvSpPr>
        <p:spPr>
          <a:xfrm>
            <a:off x="2054683" y="5847692"/>
            <a:ext cx="393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Possible wait needed if </a:t>
            </a:r>
          </a:p>
          <a:p>
            <a:r>
              <a:rPr lang="en-US" sz="1200" dirty="0"/>
              <a:t>uncertainty window &gt; </a:t>
            </a:r>
            <a:r>
              <a:rPr lang="en-US" sz="1200" dirty="0" err="1"/>
              <a:t>txn</a:t>
            </a:r>
            <a:r>
              <a:rPr lang="en-US" sz="1200" dirty="0"/>
              <a:t> duration</a:t>
            </a:r>
          </a:p>
        </p:txBody>
      </p:sp>
    </p:spTree>
    <p:extLst>
      <p:ext uri="{BB962C8B-B14F-4D97-AF65-F5344CB8AC3E}">
        <p14:creationId xmlns:p14="http://schemas.microsoft.com/office/powerpoint/2010/main" val="16369340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A13E320-3266-6747-A076-4ED9BBE2A7D8}"/>
              </a:ext>
            </a:extLst>
          </p:cNvPr>
          <p:cNvSpPr txBox="1">
            <a:spLocks/>
          </p:cNvSpPr>
          <p:nvPr/>
        </p:nvSpPr>
        <p:spPr>
          <a:xfrm>
            <a:off x="264042" y="-89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cost, revisited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DB58B0B-E544-C54C-8380-15504EE4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7EA7D6-85DA-3A4A-9EA6-DEB489093BA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694816"/>
          <a:ext cx="8127999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312007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1833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04700312"/>
                    </a:ext>
                  </a:extLst>
                </a:gridCol>
              </a:tblGrid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Local DC roundtrip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Remote DC roundtrip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36408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Percolator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~0-10?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6988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61083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/>
                        <a:t>Spanner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4117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YugabyteDB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8813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CockroachDB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6612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RO local (best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32028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R/W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(R, W, WP, C, CP)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(WP, CP)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9897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Chogori</a:t>
                      </a:r>
                      <a:r>
                        <a:rPr lang="en-US" sz="1600" b="1" dirty="0"/>
                        <a:t> R/W 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(WP, CP)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(R, W, WP, C, CP)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59660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22025E5-0D13-CF41-A388-67401E2EA5EA}"/>
              </a:ext>
            </a:extLst>
          </p:cNvPr>
          <p:cNvSpPr txBox="1"/>
          <p:nvPr/>
        </p:nvSpPr>
        <p:spPr>
          <a:xfrm>
            <a:off x="426720" y="4074160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case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8C5F7-976F-3F43-8CC7-6CCD4F945589}"/>
              </a:ext>
            </a:extLst>
          </p:cNvPr>
          <p:cNvCxnSpPr>
            <a:stCxn id="13" idx="3"/>
          </p:cNvCxnSpPr>
          <p:nvPr/>
        </p:nvCxnSpPr>
        <p:spPr>
          <a:xfrm flipV="1">
            <a:off x="1544320" y="4206240"/>
            <a:ext cx="487680" cy="32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9C295C-E8DF-4B4F-9BFB-366BB7715740}"/>
              </a:ext>
            </a:extLst>
          </p:cNvPr>
          <p:cNvSpPr txBox="1"/>
          <p:nvPr/>
        </p:nvSpPr>
        <p:spPr>
          <a:xfrm>
            <a:off x="2032000" y="4836160"/>
            <a:ext cx="860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Conflict detection is purely in-memory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Conflict outcome determination requires additional coordination/roundtrips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additional wait needed if uncertainty window ~= network roundtrip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 write to disk is not necessary if we perform quorum writes to persistence.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89A36-EF2D-E34C-8239-ABFC09C376AF}"/>
              </a:ext>
            </a:extLst>
          </p:cNvPr>
          <p:cNvSpPr txBox="1"/>
          <p:nvPr/>
        </p:nvSpPr>
        <p:spPr>
          <a:xfrm>
            <a:off x="10159999" y="3413760"/>
            <a:ext cx="19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R: read</a:t>
            </a:r>
          </a:p>
          <a:p>
            <a:r>
              <a:rPr lang="en-US" dirty="0"/>
              <a:t>W: write</a:t>
            </a:r>
          </a:p>
          <a:p>
            <a:r>
              <a:rPr lang="en-US" dirty="0"/>
              <a:t>C: commit</a:t>
            </a:r>
          </a:p>
          <a:p>
            <a:r>
              <a:rPr lang="en-US" dirty="0"/>
              <a:t>CP: commit persist</a:t>
            </a:r>
          </a:p>
          <a:p>
            <a:r>
              <a:rPr lang="en-US" dirty="0"/>
              <a:t>WP: write persist</a:t>
            </a:r>
          </a:p>
        </p:txBody>
      </p:sp>
    </p:spTree>
    <p:extLst>
      <p:ext uri="{BB962C8B-B14F-4D97-AF65-F5344CB8AC3E}">
        <p14:creationId xmlns:p14="http://schemas.microsoft.com/office/powerpoint/2010/main" val="33217695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6289-3F38-4E6E-8C7A-44525430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68B1248-4CEE-4073-AD33-CB4597F4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dirty="0"/>
              <a:t>TPC-C Results</a:t>
            </a:r>
            <a:endParaRPr lang="en-US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A48EE31-9B58-45AF-933A-113607CC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75"/>
            <a:ext cx="10515600" cy="48826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New Order and Payment transaction types</a:t>
            </a:r>
          </a:p>
          <a:p>
            <a:r>
              <a:rPr lang="en-US" sz="2800" dirty="0"/>
              <a:t>No wait time</a:t>
            </a:r>
          </a:p>
          <a:p>
            <a:r>
              <a:rPr lang="en-US" dirty="0"/>
              <a:t>1x</a:t>
            </a:r>
            <a:r>
              <a:rPr lang="en-US" sz="2800" dirty="0"/>
              <a:t>4 client cores, 2x4 server cores</a:t>
            </a:r>
          </a:p>
          <a:p>
            <a:r>
              <a:rPr lang="en-US" sz="2800" dirty="0"/>
              <a:t>12 Warehouses</a:t>
            </a:r>
          </a:p>
          <a:p>
            <a:r>
              <a:rPr lang="en-US" sz="2800" dirty="0"/>
              <a:t>40Gb RDMA</a:t>
            </a:r>
          </a:p>
          <a:p>
            <a:endParaRPr lang="en-US" sz="2800" dirty="0"/>
          </a:p>
          <a:p>
            <a:r>
              <a:rPr lang="en-US" sz="2800" b="1" dirty="0"/>
              <a:t>9,600</a:t>
            </a:r>
            <a:r>
              <a:rPr lang="en-US" sz="2800" dirty="0"/>
              <a:t> transactions/second</a:t>
            </a:r>
          </a:p>
          <a:p>
            <a:r>
              <a:rPr lang="en-US" sz="2800" b="1" dirty="0"/>
              <a:t>283,000</a:t>
            </a:r>
            <a:r>
              <a:rPr lang="en-US" sz="2800" dirty="0"/>
              <a:t> KV read or write ops/second</a:t>
            </a:r>
          </a:p>
          <a:p>
            <a:r>
              <a:rPr lang="en-US" sz="2800" dirty="0"/>
              <a:t>p50 New Order latency: </a:t>
            </a:r>
            <a:r>
              <a:rPr lang="en-US" sz="2800" b="1" dirty="0"/>
              <a:t>440 </a:t>
            </a:r>
            <a:r>
              <a:rPr lang="en-US" sz="2800" b="1" dirty="0" err="1"/>
              <a:t>usec</a:t>
            </a:r>
            <a:endParaRPr lang="en-US" sz="2800" b="1" dirty="0"/>
          </a:p>
          <a:p>
            <a:r>
              <a:rPr lang="en-US" sz="2800" dirty="0"/>
              <a:t>p99.9 New Order latency: </a:t>
            </a:r>
            <a:r>
              <a:rPr lang="en-US" sz="2800" b="1" dirty="0"/>
              <a:t>820 </a:t>
            </a:r>
            <a:r>
              <a:rPr lang="en-US" sz="2800" b="1" dirty="0" err="1"/>
              <a:t>usec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38755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3ABE8981-80F6-4855-9DBF-709548E9A2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04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Q&amp;A: Thank you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BC83-0FE4-4EE3-8F90-45D1A7160877}"/>
              </a:ext>
            </a:extLst>
          </p:cNvPr>
          <p:cNvSpPr txBox="1"/>
          <p:nvPr/>
        </p:nvSpPr>
        <p:spPr>
          <a:xfrm>
            <a:off x="838200" y="2398894"/>
            <a:ext cx="106396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Offline questions?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group: </a:t>
            </a:r>
            <a:r>
              <a:rPr lang="en-US" sz="2000" dirty="0">
                <a:hlinkClick r:id="rId2"/>
              </a:rPr>
              <a:t>https://groups.google.com/forum/#!forum/chogori-dev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code, design documents, performance results: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https://github.com/futurewei-cloud/chogori-platform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Hao “Jerry” Feng (</a:t>
            </a:r>
            <a:r>
              <a:rPr lang="en-US" sz="2400" dirty="0">
                <a:hlinkClick r:id="rId4"/>
              </a:rPr>
              <a:t>jerry.feng@futurewei.com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Ivan Avramov (</a:t>
            </a:r>
            <a:r>
              <a:rPr lang="en-US" sz="2400" dirty="0">
                <a:hlinkClick r:id="rId5"/>
              </a:rPr>
              <a:t>ivan.avramov@futurewei.com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Justin Funston (</a:t>
            </a:r>
            <a:r>
              <a:rPr lang="en-US" sz="2400" dirty="0">
                <a:hlinkClick r:id="rId6"/>
              </a:rPr>
              <a:t>justin.funston@futurewei.com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70638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4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9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Chogori Project Phase I recap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Open sourced under MIT license at May, 2020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Platform for multiple modern cloud data services</a:t>
            </a:r>
            <a:endParaRPr sz="2400" dirty="0"/>
          </a:p>
          <a:p>
            <a:pPr marL="0" lvl="1" indent="457200">
              <a:spcBef>
                <a:spcPts val="500"/>
              </a:spcBef>
              <a:buSzTx/>
              <a:buNone/>
              <a:defRPr sz="2000"/>
            </a:pPr>
            <a:endParaRPr sz="2400" dirty="0"/>
          </a:p>
          <a:p>
            <a:pPr>
              <a:defRPr sz="2400"/>
            </a:pPr>
            <a:r>
              <a:rPr dirty="0"/>
              <a:t>Chogori Latest Development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Since last meeting (April 2020)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March towards first service – Distributed In-Memory OLTP SQL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endParaRPr sz="2400" dirty="0"/>
          </a:p>
          <a:p>
            <a:pPr>
              <a:defRPr sz="2400"/>
            </a:pPr>
            <a:r>
              <a:rPr lang="en-US" dirty="0"/>
              <a:t>Architecture details</a:t>
            </a:r>
            <a:endParaRPr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Focus of today’s meeting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Would like to have opportunities to collaborate</a:t>
            </a:r>
          </a:p>
        </p:txBody>
      </p:sp>
      <p:sp>
        <p:nvSpPr>
          <p:cNvPr id="46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Project Phase I recap </a:t>
            </a:r>
          </a:p>
        </p:txBody>
      </p:sp>
      <p:sp>
        <p:nvSpPr>
          <p:cNvPr id="4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690688"/>
            <a:ext cx="6543680" cy="4486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defRPr sz="1386"/>
            </a:pPr>
            <a:endParaRPr sz="1200" dirty="0"/>
          </a:p>
          <a:p>
            <a:pPr marL="282892" indent="-282892" defTabSz="905255">
              <a:lnSpc>
                <a:spcPct val="72000"/>
              </a:lnSpc>
              <a:spcBef>
                <a:spcPts val="900"/>
              </a:spcBef>
              <a:defRPr sz="2475"/>
            </a:pPr>
            <a:r>
              <a:rPr sz="2400" dirty="0"/>
              <a:t>Chogori is piloting project for next generation of cloud scale distributed data platform. </a:t>
            </a:r>
          </a:p>
          <a:p>
            <a:pPr marL="735520" lvl="1" indent="-282892" defTabSz="905255">
              <a:lnSpc>
                <a:spcPct val="72000"/>
              </a:lnSpc>
              <a:spcBef>
                <a:spcPts val="400"/>
              </a:spcBef>
              <a:defRPr sz="1386"/>
            </a:pPr>
            <a:r>
              <a:rPr sz="1200" dirty="0"/>
              <a:t>    High efficient distributed transaction with strong consistency and high throughput.</a:t>
            </a:r>
            <a:endParaRPr sz="2000" dirty="0"/>
          </a:p>
          <a:p>
            <a:pPr marL="735520" lvl="1" indent="-282892" defTabSz="905255">
              <a:lnSpc>
                <a:spcPct val="72000"/>
              </a:lnSpc>
              <a:spcBef>
                <a:spcPts val="400"/>
              </a:spcBef>
              <a:defRPr sz="1386"/>
            </a:pPr>
            <a:r>
              <a:rPr sz="1200" dirty="0"/>
              <a:t>    Microsecond latency distributed operation with memory centric processing.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/>
            </a:pPr>
            <a:r>
              <a:rPr sz="1200" dirty="0"/>
              <a:t>Flexible platform architecture for future multiple cloud scale services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584"/>
            </a:pPr>
            <a:endParaRPr sz="2000" dirty="0"/>
          </a:p>
          <a:p>
            <a:pPr marL="282892" indent="-282892" defTabSz="905255">
              <a:lnSpc>
                <a:spcPct val="72000"/>
              </a:lnSpc>
              <a:spcBef>
                <a:spcPts val="900"/>
              </a:spcBef>
              <a:defRPr sz="2475"/>
            </a:pPr>
            <a:r>
              <a:rPr sz="2400" dirty="0"/>
              <a:t>Newly cloud DC technology is driving new efficient and cost effective system architecture.</a:t>
            </a:r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 u="sng"/>
            </a:pPr>
            <a:r>
              <a:rPr sz="1200" dirty="0"/>
              <a:t>Computing</a:t>
            </a:r>
            <a:r>
              <a:rPr sz="1200" u="none" dirty="0"/>
              <a:t> – </a:t>
            </a:r>
            <a:r>
              <a:rPr sz="1200" u="none" strike="sngStrike" dirty="0"/>
              <a:t>Moore’s law</a:t>
            </a:r>
            <a:r>
              <a:rPr sz="1200" u="none" dirty="0"/>
              <a:t>, Amdahl's law -&gt; coordination-free parallelism. SIMD, GPU, and DSA. 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 u="sng"/>
            </a:pPr>
            <a:r>
              <a:rPr sz="1200" dirty="0"/>
              <a:t>Networking</a:t>
            </a:r>
            <a:r>
              <a:rPr sz="1200" u="none" dirty="0"/>
              <a:t> – Faster, kernel bypass.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 u="sng"/>
            </a:pPr>
            <a:r>
              <a:rPr sz="1200" dirty="0"/>
              <a:t>Storage</a:t>
            </a:r>
            <a:r>
              <a:rPr sz="1200" u="none" dirty="0"/>
              <a:t> - New memory/storage tier. 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584"/>
            </a:pPr>
            <a:endParaRPr sz="2000" dirty="0"/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defRPr sz="2475"/>
            </a:pPr>
            <a:r>
              <a:rPr sz="2400" dirty="0"/>
              <a:t>Chogori innovations (phase I)</a:t>
            </a:r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/>
            </a:pPr>
            <a:r>
              <a:rPr sz="1200" dirty="0"/>
              <a:t>Low latency platform – integrated network core bypass and data processing</a:t>
            </a:r>
            <a:r>
              <a:rPr lang="en-US" sz="1200" dirty="0"/>
              <a:t>, </a:t>
            </a:r>
            <a:r>
              <a:rPr lang="en-US" sz="1200" dirty="0" err="1"/>
              <a:t>uSec</a:t>
            </a:r>
            <a:r>
              <a:rPr lang="en-US" sz="1200" dirty="0"/>
              <a:t> op.</a:t>
            </a:r>
            <a:endParaRPr sz="2000" dirty="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86"/>
            </a:pPr>
            <a:r>
              <a:rPr sz="1200" dirty="0"/>
              <a:t>K2-3SI – </a:t>
            </a:r>
            <a:r>
              <a:rPr sz="1200" b="1" u="sng" dirty="0"/>
              <a:t>S</a:t>
            </a:r>
            <a:r>
              <a:rPr sz="1200" dirty="0"/>
              <a:t>equential consistency with external causal relationship, and </a:t>
            </a:r>
            <a:r>
              <a:rPr sz="1200" b="1" u="sng" dirty="0"/>
              <a:t>S</a:t>
            </a:r>
            <a:r>
              <a:rPr sz="1200" dirty="0"/>
              <a:t>erializable </a:t>
            </a:r>
            <a:r>
              <a:rPr sz="1200" b="1" u="sng" dirty="0"/>
              <a:t>S</a:t>
            </a:r>
            <a:r>
              <a:rPr sz="1200" dirty="0"/>
              <a:t>napshot </a:t>
            </a:r>
            <a:r>
              <a:rPr sz="1200" b="1" u="sng" dirty="0"/>
              <a:t>I</a:t>
            </a:r>
            <a:r>
              <a:rPr sz="1200" dirty="0"/>
              <a:t>solation level.</a:t>
            </a:r>
          </a:p>
        </p:txBody>
      </p:sp>
      <p:sp>
        <p:nvSpPr>
          <p:cNvPr id="4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ACBFF-8BFB-4171-877F-332A47B5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0" y="3482788"/>
            <a:ext cx="4810120" cy="24877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Project Phase I recap  - TPC-C Perf</a:t>
            </a:r>
          </a:p>
        </p:txBody>
      </p:sp>
      <p:sp>
        <p:nvSpPr>
          <p:cNvPr id="4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200" y="1460500"/>
            <a:ext cx="10515600" cy="1603375"/>
          </a:xfrm>
          <a:prstGeom prst="rect">
            <a:avLst/>
          </a:prstGeom>
        </p:spPr>
        <p:txBody>
          <a:bodyPr/>
          <a:lstStyle/>
          <a:p>
            <a:r>
              <a:t>12 warehouses, 4 client cores, 2x4 server cores, 40GbE RDMA</a:t>
            </a:r>
          </a:p>
          <a:p>
            <a:r>
              <a:t>New Order and Payment transaction types</a:t>
            </a:r>
          </a:p>
          <a:p>
            <a:pPr>
              <a:defRPr b="1"/>
            </a:pPr>
            <a:r>
              <a:t>12,800</a:t>
            </a:r>
            <a:r>
              <a:rPr b="0"/>
              <a:t> txns/sec and </a:t>
            </a:r>
            <a:r>
              <a:t>375,800</a:t>
            </a:r>
            <a:r>
              <a:rPr b="0"/>
              <a:t> read or write ops/sec</a:t>
            </a:r>
          </a:p>
        </p:txBody>
      </p:sp>
      <p:sp>
        <p:nvSpPr>
          <p:cNvPr id="47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aphicFrame>
        <p:nvGraphicFramePr>
          <p:cNvPr id="472" name="Chart 4"/>
          <p:cNvGraphicFramePr/>
          <p:nvPr/>
        </p:nvGraphicFramePr>
        <p:xfrm>
          <a:off x="1517864" y="3243431"/>
          <a:ext cx="8467903" cy="2932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Latest Development</a:t>
            </a:r>
          </a:p>
        </p:txBody>
      </p:sp>
      <p:sp>
        <p:nvSpPr>
          <p:cNvPr id="4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lnSpc>
                <a:spcPct val="72000"/>
              </a:lnSpc>
              <a:spcBef>
                <a:spcPts val="900"/>
              </a:spcBef>
              <a:defRPr sz="1862"/>
            </a:pPr>
            <a:r>
              <a:rPr dirty="0"/>
              <a:t>Platform enhancement - SKV (Schema-aware KV) 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dirty="0"/>
              <a:t>Fundamental structured data model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versatile to support rich </a:t>
            </a:r>
            <a:r>
              <a:rPr lang="en-US" dirty="0"/>
              <a:t>high-level</a:t>
            </a:r>
            <a:r>
              <a:rPr dirty="0"/>
              <a:t> data models (of different service, e.g. SQL, Graph, TS, etc.)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dirty="0"/>
              <a:t>Support basic</a:t>
            </a:r>
            <a:r>
              <a:rPr lang="en-US" dirty="0"/>
              <a:t>/generic</a:t>
            </a:r>
            <a:r>
              <a:rPr dirty="0"/>
              <a:t> operation </a:t>
            </a:r>
            <a:r>
              <a:rPr lang="en-US" dirty="0"/>
              <a:t>with SKV which could help common pushdown</a:t>
            </a:r>
            <a:endParaRPr dirty="0"/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like Relation</a:t>
            </a:r>
            <a:r>
              <a:rPr lang="en-US" dirty="0"/>
              <a:t>al</a:t>
            </a:r>
            <a:r>
              <a:rPr dirty="0"/>
              <a:t> operator </a:t>
            </a:r>
            <a:r>
              <a:rPr i="1" dirty="0"/>
              <a:t>Select</a:t>
            </a:r>
            <a:r>
              <a:rPr dirty="0"/>
              <a:t>, </a:t>
            </a:r>
            <a:r>
              <a:rPr i="1" dirty="0"/>
              <a:t>Aggregation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lang="en-US" dirty="0"/>
              <a:t>M</a:t>
            </a:r>
            <a:r>
              <a:rPr dirty="0"/>
              <a:t>ore complex service specific </a:t>
            </a:r>
            <a:r>
              <a:rPr lang="en-US" dirty="0"/>
              <a:t>pushdown </a:t>
            </a:r>
            <a:r>
              <a:rPr dirty="0"/>
              <a:t>operations</a:t>
            </a:r>
            <a:r>
              <a:rPr lang="en-US" dirty="0"/>
              <a:t> (Still open)</a:t>
            </a:r>
            <a:r>
              <a:rPr dirty="0"/>
              <a:t>	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e.g. join on both data inputs in the same partition, </a:t>
            </a:r>
            <a:r>
              <a:rPr dirty="0" err="1"/>
              <a:t>BloomFiltering</a:t>
            </a:r>
            <a:r>
              <a:rPr dirty="0"/>
              <a:t> pushdown for </a:t>
            </a:r>
            <a:r>
              <a:rPr dirty="0" err="1"/>
              <a:t>HashJoin</a:t>
            </a:r>
            <a:endParaRPr dirty="0"/>
          </a:p>
          <a:p>
            <a:pPr marL="0" lvl="2" indent="896111" defTabSz="896111">
              <a:lnSpc>
                <a:spcPct val="72000"/>
              </a:lnSpc>
              <a:spcBef>
                <a:spcPts val="400"/>
              </a:spcBef>
              <a:buSzTx/>
              <a:buNone/>
              <a:defRPr sz="1372"/>
            </a:pPr>
            <a:endParaRPr dirty="0"/>
          </a:p>
          <a:p>
            <a:pPr marL="224027" indent="-224027" defTabSz="896111">
              <a:lnSpc>
                <a:spcPct val="72000"/>
              </a:lnSpc>
              <a:spcBef>
                <a:spcPts val="900"/>
              </a:spcBef>
              <a:defRPr sz="1862"/>
            </a:pPr>
            <a:r>
              <a:rPr dirty="0"/>
              <a:t>SQL service layer 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dirty="0"/>
              <a:t>Infrastructure 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Networking</a:t>
            </a:r>
            <a:r>
              <a:rPr lang="en-US" dirty="0"/>
              <a:t>/Transport</a:t>
            </a:r>
            <a:endParaRPr dirty="0"/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Process model (PostgreSQL)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dirty="0"/>
              <a:t>Data model 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relational -&gt;  SKV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Monolithic Database - &gt; Partitioned Collection in Multi-tenant service</a:t>
            </a:r>
          </a:p>
          <a:p>
            <a:pPr marL="672084" lvl="1" indent="-224027" defTabSz="896111">
              <a:lnSpc>
                <a:spcPct val="72000"/>
              </a:lnSpc>
              <a:spcBef>
                <a:spcPts val="400"/>
              </a:spcBef>
              <a:defRPr sz="1568"/>
            </a:pPr>
            <a:r>
              <a:rPr dirty="0"/>
              <a:t>Functionality </a:t>
            </a:r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DDL,</a:t>
            </a:r>
            <a:r>
              <a:rPr lang="en-US" dirty="0"/>
              <a:t> DML</a:t>
            </a:r>
            <a:endParaRPr dirty="0"/>
          </a:p>
          <a:p>
            <a:pPr marL="1120140" lvl="2" indent="-224027" defTabSz="896111">
              <a:lnSpc>
                <a:spcPct val="72000"/>
              </a:lnSpc>
              <a:spcBef>
                <a:spcPts val="400"/>
              </a:spcBef>
              <a:defRPr sz="1372"/>
            </a:pPr>
            <a:r>
              <a:rPr dirty="0"/>
              <a:t>Bootstrap, reload</a:t>
            </a:r>
          </a:p>
        </p:txBody>
      </p:sp>
      <p:sp>
        <p:nvSpPr>
          <p:cNvPr id="47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4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9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Chogori Project Phase I recap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Open sourced under MIT license at May, 2020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Platform for multiple modern cloud data services</a:t>
            </a:r>
            <a:endParaRPr sz="2400" dirty="0"/>
          </a:p>
          <a:p>
            <a:pPr marL="0" lvl="1" indent="457200">
              <a:spcBef>
                <a:spcPts val="500"/>
              </a:spcBef>
              <a:buSzTx/>
              <a:buNone/>
              <a:defRPr sz="2000"/>
            </a:pPr>
            <a:endParaRPr sz="2400" dirty="0"/>
          </a:p>
          <a:p>
            <a:pPr>
              <a:defRPr sz="2400"/>
            </a:pPr>
            <a:r>
              <a:rPr dirty="0"/>
              <a:t>Chogori Latest Development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Since last meeting (April 2020)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March towards first service – Distributed In-Memory OLTP SQL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endParaRPr sz="2400" dirty="0"/>
          </a:p>
          <a:p>
            <a:pPr>
              <a:defRPr sz="2400"/>
            </a:pPr>
            <a:r>
              <a:rPr lang="en-US" dirty="0">
                <a:highlight>
                  <a:srgbClr val="FFFF00"/>
                </a:highlight>
              </a:rPr>
              <a:t>Architecture details</a:t>
            </a:r>
            <a:endParaRPr dirty="0">
              <a:highlight>
                <a:srgbClr val="FFFF00"/>
              </a:highlight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highlight>
                  <a:srgbClr val="FFFF00"/>
                </a:highlight>
              </a:rPr>
              <a:t>Focus of today’s meeting</a:t>
            </a:r>
            <a:endParaRPr sz="2400" dirty="0">
              <a:highlight>
                <a:srgbClr val="FFFF00"/>
              </a:highlight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highlight>
                  <a:srgbClr val="FFFF00"/>
                </a:highlight>
              </a:rPr>
              <a:t>Would like to have opportunities to collaborate</a:t>
            </a:r>
          </a:p>
        </p:txBody>
      </p:sp>
      <p:sp>
        <p:nvSpPr>
          <p:cNvPr id="46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274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CAD9-8F64-433A-B1A4-28946637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6A4A3FD-5A9C-48E2-92CE-345807EE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61" y="365125"/>
            <a:ext cx="10515600" cy="864807"/>
          </a:xfrm>
        </p:spPr>
        <p:txBody>
          <a:bodyPr>
            <a:normAutofit/>
          </a:bodyPr>
          <a:lstStyle/>
          <a:p>
            <a:r>
              <a:rPr lang="en-US" sz="3600" dirty="0"/>
              <a:t>Network &amp; Transport</a:t>
            </a:r>
            <a:endParaRPr lang="en-US" sz="2000" i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E3877D5-1BE0-4A03-882C-9CE62C3F5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327"/>
            <a:ext cx="10515600" cy="14740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Per-core addressability (shared nothing)</a:t>
            </a:r>
          </a:p>
          <a:p>
            <a:pPr lvl="1"/>
            <a:r>
              <a:rPr lang="en-US" dirty="0"/>
              <a:t>Each core polls its own RX queue and sends on its own TX queue</a:t>
            </a:r>
          </a:p>
          <a:p>
            <a:pPr lvl="1"/>
            <a:r>
              <a:rPr lang="en-US" dirty="0"/>
              <a:t>No cross-core dispatch</a:t>
            </a:r>
          </a:p>
          <a:p>
            <a:pPr lvl="1"/>
            <a:r>
              <a:rPr lang="en-US" dirty="0"/>
              <a:t>Options: DPDK w/ SR-IOV, DPDK w/ flow director, RDMA queue pairs (QPs)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90B80-BBB2-4EFF-AFA3-7654CA6ED765}"/>
              </a:ext>
            </a:extLst>
          </p:cNvPr>
          <p:cNvSpPr/>
          <p:nvPr/>
        </p:nvSpPr>
        <p:spPr>
          <a:xfrm>
            <a:off x="1077134" y="2793124"/>
            <a:ext cx="1854025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4EDDD-B38D-4086-99CE-79E4D5A87C9E}"/>
              </a:ext>
            </a:extLst>
          </p:cNvPr>
          <p:cNvSpPr/>
          <p:nvPr/>
        </p:nvSpPr>
        <p:spPr>
          <a:xfrm>
            <a:off x="3111411" y="2793124"/>
            <a:ext cx="1854025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70D35-955C-44D2-A164-156277D2D7BA}"/>
              </a:ext>
            </a:extLst>
          </p:cNvPr>
          <p:cNvSpPr/>
          <p:nvPr/>
        </p:nvSpPr>
        <p:spPr>
          <a:xfrm>
            <a:off x="1077134" y="3795810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9EBA5-8E00-401A-9F82-2B8633FF27B1}"/>
              </a:ext>
            </a:extLst>
          </p:cNvPr>
          <p:cNvSpPr/>
          <p:nvPr/>
        </p:nvSpPr>
        <p:spPr>
          <a:xfrm>
            <a:off x="1757678" y="3795809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9E6BD-F323-436B-B29D-7DC5E84750B3}"/>
              </a:ext>
            </a:extLst>
          </p:cNvPr>
          <p:cNvSpPr/>
          <p:nvPr/>
        </p:nvSpPr>
        <p:spPr>
          <a:xfrm>
            <a:off x="2438222" y="379580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E4150-44B6-4057-9F4E-418994B104F2}"/>
              </a:ext>
            </a:extLst>
          </p:cNvPr>
          <p:cNvSpPr/>
          <p:nvPr/>
        </p:nvSpPr>
        <p:spPr>
          <a:xfrm>
            <a:off x="3118766" y="3795807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92EFB-BDED-4D89-862E-2BBDC0F6A589}"/>
              </a:ext>
            </a:extLst>
          </p:cNvPr>
          <p:cNvSpPr/>
          <p:nvPr/>
        </p:nvSpPr>
        <p:spPr>
          <a:xfrm>
            <a:off x="3799310" y="3795806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19DBB-4DC3-4097-B204-886C3EFF4D92}"/>
              </a:ext>
            </a:extLst>
          </p:cNvPr>
          <p:cNvSpPr/>
          <p:nvPr/>
        </p:nvSpPr>
        <p:spPr>
          <a:xfrm>
            <a:off x="4479855" y="3795806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746FCE-5E0C-422B-AC12-CC3BC0331EDB}"/>
              </a:ext>
            </a:extLst>
          </p:cNvPr>
          <p:cNvCxnSpPr/>
          <p:nvPr/>
        </p:nvCxnSpPr>
        <p:spPr>
          <a:xfrm flipV="1">
            <a:off x="3034687" y="5454344"/>
            <a:ext cx="0" cy="908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699172-C66F-4B99-B2A6-2224C6AB92A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000468" y="4275080"/>
            <a:ext cx="1000976" cy="1179264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6BDBD6-1F65-44E0-858F-C4BD190F52C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46511" y="4275078"/>
            <a:ext cx="31504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1E5188-9AD7-4907-8675-4FC3B6107570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681012" y="4275079"/>
            <a:ext cx="365499" cy="1179265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39EC56-677A-4008-9F7C-2A58CCC5BA56}"/>
              </a:ext>
            </a:extLst>
          </p:cNvPr>
          <p:cNvCxnSpPr>
            <a:cxnSpLocks/>
          </p:cNvCxnSpPr>
          <p:nvPr/>
        </p:nvCxnSpPr>
        <p:spPr>
          <a:xfrm flipH="1" flipV="1">
            <a:off x="1319923" y="3272395"/>
            <a:ext cx="680544" cy="501343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9DDF5-5071-4A62-89C9-E00F6387CE0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0468" y="3283431"/>
            <a:ext cx="741899" cy="512378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5CA38-7EE1-45E0-8E9E-08C302CA5A9E}"/>
              </a:ext>
            </a:extLst>
          </p:cNvPr>
          <p:cNvCxnSpPr>
            <a:cxnSpLocks/>
          </p:cNvCxnSpPr>
          <p:nvPr/>
        </p:nvCxnSpPr>
        <p:spPr>
          <a:xfrm flipH="1" flipV="1">
            <a:off x="1989560" y="3272395"/>
            <a:ext cx="680544" cy="501343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B7444-53E6-46C9-AE29-AB484C5221B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81395" y="3272395"/>
            <a:ext cx="657029" cy="523412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50E40E-B929-4F39-B194-C56E7B0F9FA4}"/>
              </a:ext>
            </a:extLst>
          </p:cNvPr>
          <p:cNvSpPr txBox="1"/>
          <p:nvPr/>
        </p:nvSpPr>
        <p:spPr>
          <a:xfrm>
            <a:off x="907121" y="5607296"/>
            <a:ext cx="12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Incoming packets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7A4720-D003-4AF9-98C1-FFACC4C9B4CD}"/>
              </a:ext>
            </a:extLst>
          </p:cNvPr>
          <p:cNvSpPr txBox="1"/>
          <p:nvPr/>
        </p:nvSpPr>
        <p:spPr>
          <a:xfrm>
            <a:off x="431351" y="4844267"/>
            <a:ext cx="17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NIC RSS Hash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2EEBB3-80D1-4576-B725-04DC27FCE8BA}"/>
              </a:ext>
            </a:extLst>
          </p:cNvPr>
          <p:cNvSpPr txBox="1"/>
          <p:nvPr/>
        </p:nvSpPr>
        <p:spPr>
          <a:xfrm>
            <a:off x="223372" y="3272395"/>
            <a:ext cx="1289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Socket Dispatch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5CF571-67BA-4405-A347-EC8DBC840C75}"/>
              </a:ext>
            </a:extLst>
          </p:cNvPr>
          <p:cNvSpPr/>
          <p:nvPr/>
        </p:nvSpPr>
        <p:spPr>
          <a:xfrm>
            <a:off x="7529436" y="3199054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27628-A7CC-442C-AA19-A74CE6AA442B}"/>
              </a:ext>
            </a:extLst>
          </p:cNvPr>
          <p:cNvSpPr/>
          <p:nvPr/>
        </p:nvSpPr>
        <p:spPr>
          <a:xfrm>
            <a:off x="7529436" y="3695962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6A000-FC22-4EC6-A7A4-9D796099CC31}"/>
              </a:ext>
            </a:extLst>
          </p:cNvPr>
          <p:cNvSpPr/>
          <p:nvPr/>
        </p:nvSpPr>
        <p:spPr>
          <a:xfrm>
            <a:off x="8209980" y="3695961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4F2D50-50AD-4AF4-8484-F17B0FB9A959}"/>
              </a:ext>
            </a:extLst>
          </p:cNvPr>
          <p:cNvSpPr/>
          <p:nvPr/>
        </p:nvSpPr>
        <p:spPr>
          <a:xfrm>
            <a:off x="8890524" y="3695960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FE0155-327C-4E0F-BE99-8B3534E3FFB3}"/>
              </a:ext>
            </a:extLst>
          </p:cNvPr>
          <p:cNvSpPr/>
          <p:nvPr/>
        </p:nvSpPr>
        <p:spPr>
          <a:xfrm>
            <a:off x="9571068" y="3695959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20D1-60C7-4CA1-A96C-15BC05AFCA11}"/>
              </a:ext>
            </a:extLst>
          </p:cNvPr>
          <p:cNvSpPr/>
          <p:nvPr/>
        </p:nvSpPr>
        <p:spPr>
          <a:xfrm>
            <a:off x="10251612" y="369595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C57257-B470-4BF7-92F4-D6A3CD3F38CE}"/>
              </a:ext>
            </a:extLst>
          </p:cNvPr>
          <p:cNvSpPr/>
          <p:nvPr/>
        </p:nvSpPr>
        <p:spPr>
          <a:xfrm>
            <a:off x="10932157" y="3695958"/>
            <a:ext cx="485579" cy="47927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CPU 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1019AE-98EC-4D18-B9CD-AB8D6A6A6C34}"/>
              </a:ext>
            </a:extLst>
          </p:cNvPr>
          <p:cNvCxnSpPr/>
          <p:nvPr/>
        </p:nvCxnSpPr>
        <p:spPr>
          <a:xfrm flipV="1">
            <a:off x="9486989" y="5354496"/>
            <a:ext cx="0" cy="908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2C8AD2-2D12-48BA-B849-3705C82B3ED3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452770" y="4175232"/>
            <a:ext cx="1000976" cy="1179264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56B75C-439A-43A9-833B-1C3FC5A160F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9498813" y="4175230"/>
            <a:ext cx="31504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C5801B-37D4-404D-A81B-925D3DCC6757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9133314" y="4175231"/>
            <a:ext cx="365499" cy="1179265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1AE31B-1466-451D-AF08-B97669D41CB7}"/>
              </a:ext>
            </a:extLst>
          </p:cNvPr>
          <p:cNvSpPr txBox="1"/>
          <p:nvPr/>
        </p:nvSpPr>
        <p:spPr>
          <a:xfrm>
            <a:off x="7359423" y="5507448"/>
            <a:ext cx="12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Incoming packets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B8E5F5-25DD-401A-AD96-92F06AFD1A64}"/>
              </a:ext>
            </a:extLst>
          </p:cNvPr>
          <p:cNvSpPr txBox="1"/>
          <p:nvPr/>
        </p:nvSpPr>
        <p:spPr>
          <a:xfrm>
            <a:off x="6423613" y="4521102"/>
            <a:ext cx="172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NIC QP Dispatch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EDED69-6512-4C67-8380-0A06EA7AF216}"/>
              </a:ext>
            </a:extLst>
          </p:cNvPr>
          <p:cNvSpPr/>
          <p:nvPr/>
        </p:nvSpPr>
        <p:spPr>
          <a:xfrm>
            <a:off x="8221607" y="3199053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B21952-FD30-4293-8025-F5E99F5A2C75}"/>
              </a:ext>
            </a:extLst>
          </p:cNvPr>
          <p:cNvSpPr/>
          <p:nvPr/>
        </p:nvSpPr>
        <p:spPr>
          <a:xfrm>
            <a:off x="8883291" y="3199052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6B051A-318D-4A7F-A172-082E3B51558E}"/>
              </a:ext>
            </a:extLst>
          </p:cNvPr>
          <p:cNvSpPr/>
          <p:nvPr/>
        </p:nvSpPr>
        <p:spPr>
          <a:xfrm>
            <a:off x="9582695" y="3199053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CF0F98-B836-4D09-AE4E-54116FAAFB92}"/>
              </a:ext>
            </a:extLst>
          </p:cNvPr>
          <p:cNvSpPr/>
          <p:nvPr/>
        </p:nvSpPr>
        <p:spPr>
          <a:xfrm>
            <a:off x="10251611" y="3199807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99635E-0431-4CC3-91D2-DAB7BA597C80}"/>
              </a:ext>
            </a:extLst>
          </p:cNvPr>
          <p:cNvSpPr/>
          <p:nvPr/>
        </p:nvSpPr>
        <p:spPr>
          <a:xfrm>
            <a:off x="10920527" y="3199051"/>
            <a:ext cx="485579" cy="47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830D71-08DC-4D05-908D-EEDF13708C79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7772226" y="4175233"/>
            <a:ext cx="1714763" cy="1179262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467806-A0FB-4D8F-8351-2004C74C6E3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9500887" y="4175229"/>
            <a:ext cx="993515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F56986-1957-4DD2-A861-06619F4796D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9500887" y="4175229"/>
            <a:ext cx="1674060" cy="1179266"/>
          </a:xfrm>
          <a:prstGeom prst="straightConnector1">
            <a:avLst/>
          </a:prstGeom>
          <a:ln w="28575">
            <a:solidFill>
              <a:schemeClr val="tx2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1F61C6-E447-4FE6-8427-5F069514A937}"/>
              </a:ext>
            </a:extLst>
          </p:cNvPr>
          <p:cNvCxnSpPr>
            <a:cxnSpLocks/>
          </p:cNvCxnSpPr>
          <p:nvPr/>
        </p:nvCxnSpPr>
        <p:spPr>
          <a:xfrm flipV="1">
            <a:off x="5737467" y="3026979"/>
            <a:ext cx="0" cy="38310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583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5E5D-6D70-45A4-8D62-3C3A24648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Support for global transactions over datasets spanning availability zones</a:t>
            </a:r>
          </a:p>
          <a:p>
            <a:r>
              <a:rPr lang="en-US" sz="2000" dirty="0"/>
              <a:t>Scalable, multi-reader, multi-writer architecture</a:t>
            </a:r>
          </a:p>
          <a:p>
            <a:r>
              <a:rPr lang="en-US" sz="2000" dirty="0"/>
              <a:t>In-memory oriented data storage</a:t>
            </a:r>
          </a:p>
          <a:p>
            <a:r>
              <a:rPr lang="en-US" sz="2000" dirty="0"/>
              <a:t>Take advantage of low-latency network</a:t>
            </a:r>
          </a:p>
          <a:p>
            <a:r>
              <a:rPr lang="en-US" sz="2000" dirty="0"/>
              <a:t>Isolation: </a:t>
            </a:r>
            <a:r>
              <a:rPr lang="en-US" sz="2000" b="1" dirty="0"/>
              <a:t>Serializability</a:t>
            </a:r>
            <a:r>
              <a:rPr lang="en-US" sz="2000" dirty="0"/>
              <a:t> via </a:t>
            </a:r>
            <a:r>
              <a:rPr lang="en-US" sz="2000" b="1" dirty="0"/>
              <a:t>Snapshot Isolation</a:t>
            </a:r>
          </a:p>
          <a:p>
            <a:r>
              <a:rPr lang="en-US" sz="2000" dirty="0"/>
              <a:t>Consistency: </a:t>
            </a:r>
            <a:r>
              <a:rPr lang="en-US" sz="2000" b="1" dirty="0"/>
              <a:t>Sequential and External Causal Consistency</a:t>
            </a:r>
          </a:p>
          <a:p>
            <a:pPr lvl="1"/>
            <a:r>
              <a:rPr lang="en-US" sz="1600" dirty="0"/>
              <a:t> if two transactions have causal relationship even outside of our system, we guarantee that the causal relationship will be observed by all users of the system.</a:t>
            </a:r>
          </a:p>
          <a:p>
            <a:r>
              <a:rPr lang="en-US" sz="2000" dirty="0"/>
              <a:t>Our selected combination of isolation and consistency level, provides guarantee that applications will not observe any practical anomalies</a:t>
            </a:r>
          </a:p>
          <a:p>
            <a:r>
              <a:rPr lang="en-US" sz="2000" dirty="0"/>
              <a:t>K2-3SI: K2 </a:t>
            </a:r>
            <a:r>
              <a:rPr lang="en-US" sz="2000" b="1" dirty="0"/>
              <a:t>S</a:t>
            </a:r>
            <a:r>
              <a:rPr lang="en-US" sz="2000" dirty="0"/>
              <a:t>equential consistency with </a:t>
            </a:r>
            <a:r>
              <a:rPr lang="en-US" sz="2000" b="1" dirty="0"/>
              <a:t>S</a:t>
            </a:r>
            <a:r>
              <a:rPr lang="en-US" sz="2000" dirty="0"/>
              <a:t>erializable </a:t>
            </a:r>
            <a:r>
              <a:rPr lang="en-US" sz="2000" b="1" dirty="0"/>
              <a:t>S</a:t>
            </a:r>
            <a:r>
              <a:rPr lang="en-US" sz="2000" dirty="0"/>
              <a:t>napshot </a:t>
            </a:r>
            <a:r>
              <a:rPr lang="en-US" sz="2000" b="1" dirty="0"/>
              <a:t>I</a:t>
            </a:r>
            <a:r>
              <a:rPr lang="en-US" sz="2000" dirty="0"/>
              <a:t>solation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4B966-D9D1-D142-A0FA-160F23C75776}"/>
              </a:ext>
            </a:extLst>
          </p:cNvPr>
          <p:cNvSpPr txBox="1"/>
          <p:nvPr/>
        </p:nvSpPr>
        <p:spPr>
          <a:xfrm>
            <a:off x="9575800" y="5715298"/>
            <a:ext cx="26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overview can be found here </a:t>
            </a:r>
            <a:r>
              <a:rPr lang="en-US" sz="1200" dirty="0">
                <a:hlinkClick r:id="rId3"/>
              </a:rPr>
              <a:t>https://jepsen.io/consistency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18577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loud 76">
            <a:extLst>
              <a:ext uri="{FF2B5EF4-FFF2-40B4-BE49-F238E27FC236}">
                <a16:creationId xmlns:a16="http://schemas.microsoft.com/office/drawing/2014/main" id="{68E37B02-493B-5D46-A5C8-50E247B1B1A5}"/>
              </a:ext>
            </a:extLst>
          </p:cNvPr>
          <p:cNvSpPr/>
          <p:nvPr/>
        </p:nvSpPr>
        <p:spPr>
          <a:xfrm>
            <a:off x="0" y="1191127"/>
            <a:ext cx="5594683" cy="5041232"/>
          </a:xfrm>
          <a:prstGeom prst="cloud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AA9592-16DB-4FFA-A9D7-205FA67C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69" y="-130091"/>
            <a:ext cx="10515601" cy="1444868"/>
          </a:xfrm>
        </p:spPr>
        <p:txBody>
          <a:bodyPr/>
          <a:lstStyle/>
          <a:p>
            <a:r>
              <a:rPr lang="en-US" dirty="0"/>
              <a:t>Global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0F613-6DD6-4147-A097-34D17CA5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59DC-1773-4ED1-A17D-B41A7B6653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CCA850-35EF-3E47-8EB7-53B18C0AA70E}"/>
              </a:ext>
            </a:extLst>
          </p:cNvPr>
          <p:cNvSpPr txBox="1"/>
          <p:nvPr/>
        </p:nvSpPr>
        <p:spPr>
          <a:xfrm>
            <a:off x="2225842" y="1690688"/>
            <a:ext cx="22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 Region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CBB92F1-3BCF-9F4D-8150-1AD0A8F12AC6}"/>
              </a:ext>
            </a:extLst>
          </p:cNvPr>
          <p:cNvSpPr/>
          <p:nvPr/>
        </p:nvSpPr>
        <p:spPr>
          <a:xfrm>
            <a:off x="315832" y="4167948"/>
            <a:ext cx="1846843" cy="103683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 Plane Oracle</a:t>
            </a:r>
          </a:p>
          <a:p>
            <a:pPr algn="ctr"/>
            <a:r>
              <a:rPr lang="en-US" sz="1400" dirty="0"/>
              <a:t>/w global consensus</a:t>
            </a:r>
          </a:p>
          <a:p>
            <a:pPr algn="ctr"/>
            <a:r>
              <a:rPr lang="en-US" sz="1400" dirty="0"/>
              <a:t>(CPO)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03482-CB32-274D-A162-B0A32AFC726C}"/>
              </a:ext>
            </a:extLst>
          </p:cNvPr>
          <p:cNvGrpSpPr/>
          <p:nvPr/>
        </p:nvGrpSpPr>
        <p:grpSpPr>
          <a:xfrm>
            <a:off x="3542930" y="2180929"/>
            <a:ext cx="1176088" cy="1015215"/>
            <a:chOff x="2154653" y="3209599"/>
            <a:chExt cx="1176088" cy="1015215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5022B6B-CE59-954C-B1CF-FDF74A3D0582}"/>
                </a:ext>
              </a:extLst>
            </p:cNvPr>
            <p:cNvSpPr/>
            <p:nvPr/>
          </p:nvSpPr>
          <p:spPr>
            <a:xfrm>
              <a:off x="2307053" y="33619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EA532FE8-5978-854E-9C33-ED66990E2F8D}"/>
                </a:ext>
              </a:extLst>
            </p:cNvPr>
            <p:cNvSpPr/>
            <p:nvPr/>
          </p:nvSpPr>
          <p:spPr>
            <a:xfrm>
              <a:off x="2154653" y="32095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C8F94-3F54-1B4E-BD6B-F1A27E92FA36}"/>
              </a:ext>
            </a:extLst>
          </p:cNvPr>
          <p:cNvGrpSpPr/>
          <p:nvPr/>
        </p:nvGrpSpPr>
        <p:grpSpPr>
          <a:xfrm>
            <a:off x="2103706" y="3179805"/>
            <a:ext cx="1328488" cy="1015215"/>
            <a:chOff x="3500186" y="2217269"/>
            <a:chExt cx="1328488" cy="101521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BC7B3393-89B5-144B-8658-60D315460213}"/>
                </a:ext>
              </a:extLst>
            </p:cNvPr>
            <p:cNvSpPr/>
            <p:nvPr/>
          </p:nvSpPr>
          <p:spPr>
            <a:xfrm>
              <a:off x="3652586" y="23696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133A397-C12E-5D46-87ED-640B8AEF8E5B}"/>
                </a:ext>
              </a:extLst>
            </p:cNvPr>
            <p:cNvSpPr/>
            <p:nvPr/>
          </p:nvSpPr>
          <p:spPr>
            <a:xfrm>
              <a:off x="3500186" y="22172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Clients</a:t>
              </a:r>
            </a:p>
          </p:txBody>
        </p:sp>
      </p:grpSp>
      <p:sp>
        <p:nvSpPr>
          <p:cNvPr id="98" name="Left-Right Arrow 97">
            <a:extLst>
              <a:ext uri="{FF2B5EF4-FFF2-40B4-BE49-F238E27FC236}">
                <a16:creationId xmlns:a16="http://schemas.microsoft.com/office/drawing/2014/main" id="{88121DC0-910B-804F-8C06-51A996D41171}"/>
              </a:ext>
            </a:extLst>
          </p:cNvPr>
          <p:cNvSpPr/>
          <p:nvPr/>
        </p:nvSpPr>
        <p:spPr>
          <a:xfrm>
            <a:off x="5594683" y="3429000"/>
            <a:ext cx="702844" cy="3850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CB69E226-2B9F-044C-9C94-841A95F202E5}"/>
              </a:ext>
            </a:extLst>
          </p:cNvPr>
          <p:cNvSpPr/>
          <p:nvPr/>
        </p:nvSpPr>
        <p:spPr>
          <a:xfrm>
            <a:off x="3771397" y="3661059"/>
            <a:ext cx="1328488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K2Nodes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17E7A93-7433-C940-BD9D-D78C11584567}"/>
              </a:ext>
            </a:extLst>
          </p:cNvPr>
          <p:cNvSpPr/>
          <p:nvPr/>
        </p:nvSpPr>
        <p:spPr>
          <a:xfrm>
            <a:off x="3607966" y="3548765"/>
            <a:ext cx="1345533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Persistence</a:t>
            </a:r>
          </a:p>
          <a:p>
            <a:pPr algn="ctr"/>
            <a:r>
              <a:rPr lang="en-US" sz="1400" dirty="0"/>
              <a:t>Nodes</a:t>
            </a:r>
          </a:p>
          <a:p>
            <a:pPr algn="ctr"/>
            <a:r>
              <a:rPr lang="en-US" sz="1400" dirty="0"/>
              <a:t>/w global</a:t>
            </a:r>
          </a:p>
          <a:p>
            <a:pPr algn="ctr"/>
            <a:r>
              <a:rPr lang="en-US" sz="1400" dirty="0"/>
              <a:t>consensus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00D026C-9627-7C44-9372-E3860D22D725}"/>
              </a:ext>
            </a:extLst>
          </p:cNvPr>
          <p:cNvGrpSpPr/>
          <p:nvPr/>
        </p:nvGrpSpPr>
        <p:grpSpPr>
          <a:xfrm>
            <a:off x="2415339" y="4608774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D69FCE3-D609-2843-B711-0F892DE1E533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324D0EC-B7E6-534F-98FF-55458E58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sp>
        <p:nvSpPr>
          <p:cNvPr id="110" name="Cloud 109">
            <a:extLst>
              <a:ext uri="{FF2B5EF4-FFF2-40B4-BE49-F238E27FC236}">
                <a16:creationId xmlns:a16="http://schemas.microsoft.com/office/drawing/2014/main" id="{467CB12B-E399-704B-8CD2-FD75DD7AEE19}"/>
              </a:ext>
            </a:extLst>
          </p:cNvPr>
          <p:cNvSpPr/>
          <p:nvPr/>
        </p:nvSpPr>
        <p:spPr>
          <a:xfrm>
            <a:off x="6301537" y="1191127"/>
            <a:ext cx="5594683" cy="5041232"/>
          </a:xfrm>
          <a:prstGeom prst="cloud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DD6840A-35FB-5740-8196-E6788241E05E}"/>
              </a:ext>
            </a:extLst>
          </p:cNvPr>
          <p:cNvSpPr/>
          <p:nvPr/>
        </p:nvSpPr>
        <p:spPr>
          <a:xfrm>
            <a:off x="6617369" y="4167948"/>
            <a:ext cx="1846843" cy="103683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 Plane Oracle</a:t>
            </a:r>
          </a:p>
          <a:p>
            <a:pPr algn="ctr"/>
            <a:r>
              <a:rPr lang="en-US" sz="1400" dirty="0"/>
              <a:t>/w global consensus</a:t>
            </a:r>
          </a:p>
          <a:p>
            <a:pPr algn="ctr"/>
            <a:r>
              <a:rPr lang="en-US" sz="1400" dirty="0"/>
              <a:t>(CPO)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4CAE4012-0F90-5B48-908C-68165AB8546C}"/>
              </a:ext>
            </a:extLst>
          </p:cNvPr>
          <p:cNvSpPr/>
          <p:nvPr/>
        </p:nvSpPr>
        <p:spPr>
          <a:xfrm>
            <a:off x="10072934" y="3661059"/>
            <a:ext cx="1328488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K2Nodes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C866A25-66C0-9542-9DE1-5998038418C7}"/>
              </a:ext>
            </a:extLst>
          </p:cNvPr>
          <p:cNvSpPr/>
          <p:nvPr/>
        </p:nvSpPr>
        <p:spPr>
          <a:xfrm>
            <a:off x="9909503" y="3548765"/>
            <a:ext cx="1345533" cy="8628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Persistence</a:t>
            </a:r>
          </a:p>
          <a:p>
            <a:pPr algn="ctr"/>
            <a:r>
              <a:rPr lang="en-US" sz="1400" dirty="0"/>
              <a:t>Nodes</a:t>
            </a:r>
          </a:p>
          <a:p>
            <a:pPr algn="ctr"/>
            <a:r>
              <a:rPr lang="en-US" sz="1400" dirty="0"/>
              <a:t>/w global</a:t>
            </a:r>
          </a:p>
          <a:p>
            <a:pPr algn="ctr"/>
            <a:r>
              <a:rPr lang="en-US" sz="1400" dirty="0"/>
              <a:t>consensus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0B3E36D-9BEA-AA48-BF5F-AC1B9800059B}"/>
              </a:ext>
            </a:extLst>
          </p:cNvPr>
          <p:cNvSpPr txBox="1"/>
          <p:nvPr/>
        </p:nvSpPr>
        <p:spPr>
          <a:xfrm>
            <a:off x="8456190" y="1650481"/>
            <a:ext cx="22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 Region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1608E0-161A-0147-B704-3B8AB1E996BD}"/>
              </a:ext>
            </a:extLst>
          </p:cNvPr>
          <p:cNvGrpSpPr/>
          <p:nvPr/>
        </p:nvGrpSpPr>
        <p:grpSpPr>
          <a:xfrm>
            <a:off x="806617" y="2185348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B7875B5A-E18C-6742-8413-0415F375E390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677F261-2DBC-6845-BB70-99265703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99C0FE-A6CB-CD4F-9C23-60E75B8556CA}"/>
              </a:ext>
            </a:extLst>
          </p:cNvPr>
          <p:cNvGrpSpPr/>
          <p:nvPr/>
        </p:nvGrpSpPr>
        <p:grpSpPr>
          <a:xfrm>
            <a:off x="7068547" y="2073155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E93455B-1DC7-CF44-9471-7820658B7A46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9B8F77B-2549-0C43-8186-9B2D408D7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EDF215-9F97-6D48-8F5C-E5AEB6AB2E04}"/>
              </a:ext>
            </a:extLst>
          </p:cNvPr>
          <p:cNvGrpSpPr/>
          <p:nvPr/>
        </p:nvGrpSpPr>
        <p:grpSpPr>
          <a:xfrm>
            <a:off x="8543873" y="4654215"/>
            <a:ext cx="1540043" cy="862815"/>
            <a:chOff x="838199" y="2217269"/>
            <a:chExt cx="1540043" cy="862815"/>
          </a:xfrm>
          <a:solidFill>
            <a:schemeClr val="accent4"/>
          </a:solidFill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06846973-7E69-5647-A099-1D41E3CA1F54}"/>
                </a:ext>
              </a:extLst>
            </p:cNvPr>
            <p:cNvSpPr/>
            <p:nvPr/>
          </p:nvSpPr>
          <p:spPr>
            <a:xfrm>
              <a:off x="838199" y="2217269"/>
              <a:ext cx="1540043" cy="8628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Time Stamp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Oracle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(TSO)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BE06DFE-30C3-5B4B-BD0E-FAB16748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564" y="2341917"/>
              <a:ext cx="471449" cy="648210"/>
            </a:xfrm>
            <a:prstGeom prst="rect">
              <a:avLst/>
            </a:prstGeom>
            <a:grpFill/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B7EF5CD-B2C1-4D41-AFB4-A3E4BEDEB47A}"/>
              </a:ext>
            </a:extLst>
          </p:cNvPr>
          <p:cNvGrpSpPr/>
          <p:nvPr/>
        </p:nvGrpSpPr>
        <p:grpSpPr>
          <a:xfrm>
            <a:off x="10093988" y="1996954"/>
            <a:ext cx="1176088" cy="1015215"/>
            <a:chOff x="2154653" y="3209599"/>
            <a:chExt cx="1176088" cy="1015215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DF39A94B-05BB-1044-A40F-84487E82FDCB}"/>
                </a:ext>
              </a:extLst>
            </p:cNvPr>
            <p:cNvSpPr/>
            <p:nvPr/>
          </p:nvSpPr>
          <p:spPr>
            <a:xfrm>
              <a:off x="2307053" y="33619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F0AA4B5-1BAC-784E-8E89-586072F4DB52}"/>
                </a:ext>
              </a:extLst>
            </p:cNvPr>
            <p:cNvSpPr/>
            <p:nvPr/>
          </p:nvSpPr>
          <p:spPr>
            <a:xfrm>
              <a:off x="2154653" y="3209599"/>
              <a:ext cx="1023688" cy="86281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B5EA6FB-EC5C-AC4B-A0EE-A8AE844E032B}"/>
              </a:ext>
            </a:extLst>
          </p:cNvPr>
          <p:cNvGrpSpPr/>
          <p:nvPr/>
        </p:nvGrpSpPr>
        <p:grpSpPr>
          <a:xfrm>
            <a:off x="8326984" y="3110870"/>
            <a:ext cx="1328488" cy="1015215"/>
            <a:chOff x="3500186" y="2217269"/>
            <a:chExt cx="1328488" cy="1015215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820B8A7A-CBFB-1242-BE14-6C45F1C5262F}"/>
                </a:ext>
              </a:extLst>
            </p:cNvPr>
            <p:cNvSpPr/>
            <p:nvPr/>
          </p:nvSpPr>
          <p:spPr>
            <a:xfrm>
              <a:off x="3652586" y="23696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K2Nodes</a:t>
              </a:r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3C68D000-5C44-AA4D-B642-82C0A1EA4319}"/>
                </a:ext>
              </a:extLst>
            </p:cNvPr>
            <p:cNvSpPr/>
            <p:nvPr/>
          </p:nvSpPr>
          <p:spPr>
            <a:xfrm>
              <a:off x="3500186" y="2217269"/>
              <a:ext cx="1176088" cy="8628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Clients</a:t>
              </a:r>
            </a:p>
          </p:txBody>
        </p:sp>
      </p:grp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A5E67BF8-C9AD-694A-BD14-4D0ED8812372}"/>
              </a:ext>
            </a:extLst>
          </p:cNvPr>
          <p:cNvCxnSpPr>
            <a:endCxn id="127" idx="3"/>
          </p:cNvCxnSpPr>
          <p:nvPr/>
        </p:nvCxnSpPr>
        <p:spPr>
          <a:xfrm rot="16200000" flipV="1">
            <a:off x="2253721" y="2709695"/>
            <a:ext cx="530968" cy="3450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C4902E85-5083-0A4F-BAB2-F1DD8425A143}"/>
              </a:ext>
            </a:extLst>
          </p:cNvPr>
          <p:cNvCxnSpPr>
            <a:stCxn id="85" idx="2"/>
            <a:endCxn id="76" idx="0"/>
          </p:cNvCxnSpPr>
          <p:nvPr/>
        </p:nvCxnSpPr>
        <p:spPr>
          <a:xfrm rot="16200000" flipH="1">
            <a:off x="2807878" y="4231291"/>
            <a:ext cx="413754" cy="3412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B059D6CF-8611-A14C-AAB7-5E3C2D068652}"/>
              </a:ext>
            </a:extLst>
          </p:cNvPr>
          <p:cNvCxnSpPr>
            <a:stCxn id="83" idx="2"/>
            <a:endCxn id="103" idx="0"/>
          </p:cNvCxnSpPr>
          <p:nvPr/>
        </p:nvCxnSpPr>
        <p:spPr>
          <a:xfrm rot="16200000" flipH="1">
            <a:off x="4067643" y="3335674"/>
            <a:ext cx="352621" cy="735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978F45D7-2BB3-3343-A1C1-CCBAC188A4C3}"/>
              </a:ext>
            </a:extLst>
          </p:cNvPr>
          <p:cNvCxnSpPr>
            <a:stCxn id="86" idx="0"/>
            <a:endCxn id="84" idx="1"/>
          </p:cNvCxnSpPr>
          <p:nvPr/>
        </p:nvCxnSpPr>
        <p:spPr>
          <a:xfrm rot="5400000" flipH="1" flipV="1">
            <a:off x="2833606" y="2470481"/>
            <a:ext cx="567468" cy="8511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DA1E9990-9D09-084C-BDB1-113204380E0E}"/>
              </a:ext>
            </a:extLst>
          </p:cNvPr>
          <p:cNvCxnSpPr>
            <a:stCxn id="142" idx="0"/>
            <a:endCxn id="130" idx="3"/>
          </p:cNvCxnSpPr>
          <p:nvPr/>
        </p:nvCxnSpPr>
        <p:spPr>
          <a:xfrm rot="16200000" flipV="1">
            <a:off x="8458656" y="2654498"/>
            <a:ext cx="606307" cy="3064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DC5F6C79-EB64-634C-ADA4-8AE013E4ED68}"/>
              </a:ext>
            </a:extLst>
          </p:cNvPr>
          <p:cNvCxnSpPr>
            <a:stCxn id="142" idx="0"/>
            <a:endCxn id="139" idx="1"/>
          </p:cNvCxnSpPr>
          <p:nvPr/>
        </p:nvCxnSpPr>
        <p:spPr>
          <a:xfrm rot="5400000" flipH="1" flipV="1">
            <a:off x="9163254" y="2180136"/>
            <a:ext cx="682508" cy="11789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112F584F-3F32-314B-9DF1-2F726EEC9BD4}"/>
              </a:ext>
            </a:extLst>
          </p:cNvPr>
          <p:cNvCxnSpPr>
            <a:stCxn id="138" idx="2"/>
            <a:endCxn id="118" idx="0"/>
          </p:cNvCxnSpPr>
          <p:nvPr/>
        </p:nvCxnSpPr>
        <p:spPr>
          <a:xfrm rot="5400000">
            <a:off x="10401953" y="3192486"/>
            <a:ext cx="536596" cy="175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A3DB30FE-8975-3243-A858-CA1AFF8E9B7F}"/>
              </a:ext>
            </a:extLst>
          </p:cNvPr>
          <p:cNvCxnSpPr>
            <a:stCxn id="141" idx="2"/>
            <a:endCxn id="133" idx="0"/>
          </p:cNvCxnSpPr>
          <p:nvPr/>
        </p:nvCxnSpPr>
        <p:spPr>
          <a:xfrm rot="16200000" flipH="1">
            <a:off x="8926596" y="4266916"/>
            <a:ext cx="528130" cy="2464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166">
            <a:extLst>
              <a:ext uri="{FF2B5EF4-FFF2-40B4-BE49-F238E27FC236}">
                <a16:creationId xmlns:a16="http://schemas.microsoft.com/office/drawing/2014/main" id="{623F6247-7E8F-D04B-BBDC-DF17BF6DDD0D}"/>
              </a:ext>
            </a:extLst>
          </p:cNvPr>
          <p:cNvCxnSpPr>
            <a:stCxn id="127" idx="0"/>
            <a:endCxn id="130" idx="0"/>
          </p:cNvCxnSpPr>
          <p:nvPr/>
        </p:nvCxnSpPr>
        <p:spPr>
          <a:xfrm rot="5400000" flipH="1" flipV="1">
            <a:off x="4651508" y="-1001713"/>
            <a:ext cx="112193" cy="6261930"/>
          </a:xfrm>
          <a:prstGeom prst="curvedConnector3">
            <a:avLst>
              <a:gd name="adj1" fmla="val 5754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>
            <a:extLst>
              <a:ext uri="{FF2B5EF4-FFF2-40B4-BE49-F238E27FC236}">
                <a16:creationId xmlns:a16="http://schemas.microsoft.com/office/drawing/2014/main" id="{9187A934-CA37-6A4E-9131-E3075740539A}"/>
              </a:ext>
            </a:extLst>
          </p:cNvPr>
          <p:cNvCxnSpPr>
            <a:cxnSpLocks/>
            <a:stCxn id="83" idx="3"/>
            <a:endCxn id="139" idx="0"/>
          </p:cNvCxnSpPr>
          <p:nvPr/>
        </p:nvCxnSpPr>
        <p:spPr>
          <a:xfrm flipV="1">
            <a:off x="4719018" y="1996954"/>
            <a:ext cx="5886814" cy="767783"/>
          </a:xfrm>
          <a:prstGeom prst="curvedConnector4">
            <a:avLst>
              <a:gd name="adj1" fmla="val 18384"/>
              <a:gd name="adj2" fmla="val 21446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EE8C4105-67B0-E641-B898-54370FEB34C8}"/>
              </a:ext>
            </a:extLst>
          </p:cNvPr>
          <p:cNvCxnSpPr>
            <a:stCxn id="100" idx="2"/>
            <a:endCxn id="117" idx="2"/>
          </p:cNvCxnSpPr>
          <p:nvPr/>
        </p:nvCxnSpPr>
        <p:spPr>
          <a:xfrm rot="16200000" flipH="1">
            <a:off x="7586409" y="1373105"/>
            <a:ext cx="12700" cy="6301537"/>
          </a:xfrm>
          <a:prstGeom prst="curvedConnector3">
            <a:avLst>
              <a:gd name="adj1" fmla="val 137200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reeform 177">
            <a:extLst>
              <a:ext uri="{FF2B5EF4-FFF2-40B4-BE49-F238E27FC236}">
                <a16:creationId xmlns:a16="http://schemas.microsoft.com/office/drawing/2014/main" id="{035CA405-DAFF-8F4A-B099-36C7FAE94A01}"/>
              </a:ext>
            </a:extLst>
          </p:cNvPr>
          <p:cNvSpPr/>
          <p:nvPr/>
        </p:nvSpPr>
        <p:spPr>
          <a:xfrm>
            <a:off x="4053840" y="247603"/>
            <a:ext cx="7944728" cy="3277917"/>
          </a:xfrm>
          <a:custGeom>
            <a:avLst/>
            <a:gdLst>
              <a:gd name="connsiteX0" fmla="*/ 0 w 7944728"/>
              <a:gd name="connsiteY0" fmla="*/ 1916477 h 3277917"/>
              <a:gd name="connsiteX1" fmla="*/ 2844800 w 7944728"/>
              <a:gd name="connsiteY1" fmla="*/ 118157 h 3277917"/>
              <a:gd name="connsiteX2" fmla="*/ 7731760 w 7944728"/>
              <a:gd name="connsiteY2" fmla="*/ 514397 h 3277917"/>
              <a:gd name="connsiteX3" fmla="*/ 7071360 w 7944728"/>
              <a:gd name="connsiteY3" fmla="*/ 3277917 h 327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4728" h="3277917">
                <a:moveTo>
                  <a:pt x="0" y="1916477"/>
                </a:moveTo>
                <a:cubicBezTo>
                  <a:pt x="778087" y="1134157"/>
                  <a:pt x="1556174" y="351837"/>
                  <a:pt x="2844800" y="118157"/>
                </a:cubicBezTo>
                <a:cubicBezTo>
                  <a:pt x="4133426" y="-115523"/>
                  <a:pt x="7027333" y="-12230"/>
                  <a:pt x="7731760" y="514397"/>
                </a:cubicBezTo>
                <a:cubicBezTo>
                  <a:pt x="8436187" y="1041024"/>
                  <a:pt x="7176347" y="2791930"/>
                  <a:pt x="7071360" y="3277917"/>
                </a:cubicBezTo>
              </a:path>
            </a:pathLst>
          </a:custGeom>
          <a:noFill/>
          <a:ln w="63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Curved Connector 181">
            <a:extLst>
              <a:ext uri="{FF2B5EF4-FFF2-40B4-BE49-F238E27FC236}">
                <a16:creationId xmlns:a16="http://schemas.microsoft.com/office/drawing/2014/main" id="{E8DE4DD5-8D10-EC4D-9E7E-17DD6D7C2898}"/>
              </a:ext>
            </a:extLst>
          </p:cNvPr>
          <p:cNvCxnSpPr>
            <a:cxnSpLocks/>
            <a:stCxn id="80" idx="2"/>
            <a:endCxn id="112" idx="2"/>
          </p:cNvCxnSpPr>
          <p:nvPr/>
        </p:nvCxnSpPr>
        <p:spPr>
          <a:xfrm rot="16200000" flipH="1">
            <a:off x="4390022" y="2054009"/>
            <a:ext cx="12700" cy="6301537"/>
          </a:xfrm>
          <a:prstGeom prst="curvedConnector3">
            <a:avLst>
              <a:gd name="adj1" fmla="val 716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0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1342</Words>
  <Application>Microsoft Office PowerPoint</Application>
  <PresentationFormat>Widescreen</PresentationFormat>
  <Paragraphs>284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Custom Design</vt:lpstr>
      <vt:lpstr>DFV-Chogori Project A memory centric distributed transactional platform</vt:lpstr>
      <vt:lpstr>Agenda</vt:lpstr>
      <vt:lpstr>Chogori Project Phase I recap </vt:lpstr>
      <vt:lpstr>Chogori Project Phase I recap  - TPC-C Perf</vt:lpstr>
      <vt:lpstr>Chogori Latest Development</vt:lpstr>
      <vt:lpstr>Agenda</vt:lpstr>
      <vt:lpstr>Network &amp; Transport</vt:lpstr>
      <vt:lpstr>Transaction Design Goals</vt:lpstr>
      <vt:lpstr>Global Architecture</vt:lpstr>
      <vt:lpstr>Maintaining immutable history with MVCC</vt:lpstr>
      <vt:lpstr>Transaction overview</vt:lpstr>
      <vt:lpstr>PowerPoint Presentation</vt:lpstr>
      <vt:lpstr>TPC-C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DFV-Chogori Project A memory centric distributed transactional platform</dc:title>
  <dc:creator>Jerry Feng</dc:creator>
  <cp:lastModifiedBy>Jerry Feng</cp:lastModifiedBy>
  <cp:revision>13</cp:revision>
  <dcterms:modified xsi:type="dcterms:W3CDTF">2020-08-26T19:52:25Z</dcterms:modified>
</cp:coreProperties>
</file>